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72.xml" ContentType="application/vnd.openxmlformats-officedocument.presentationml.slide+xml"/>
  <Override PartName="/ppt/slides/slide81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wmf" ContentType="image/x-wmf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Default Extension="docx" ContentType="application/vnd.openxmlformats-officedocument.wordprocessingml.document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s/slide79.xml" ContentType="application/vnd.openxmlformats-officedocument.presentationml.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68.xml" ContentType="application/vnd.openxmlformats-officedocument.presentationml.slide+xml"/>
  <Override PartName="/ppt/slides/slide77.xml" ContentType="application/vnd.openxmlformats-officedocument.presentationml.slide+xml"/>
  <Override PartName="/ppt/viewProps.xml" ContentType="application/vnd.openxmlformats-officedocument.presentationml.viewProp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s/slide75.xml" ContentType="application/vnd.openxmlformats-officedocument.presentationml.slide+xml"/>
  <Default Extension="png" ContentType="image/png"/>
  <Default Extension="bin" ContentType="application/vnd.openxmlformats-officedocument.oleObject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slides/slide73.xml" ContentType="application/vnd.openxmlformats-officedocument.presentationml.slide+xml"/>
  <Override PartName="/ppt/presProps.xml" ContentType="application/vnd.openxmlformats-officedocument.presentationml.presProps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s/slide71.xml" ContentType="application/vnd.openxmlformats-officedocument.presentationml.slide+xml"/>
  <Override PartName="/ppt/slides/slide80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Default Extension="emf" ContentType="image/x-emf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Default Extension="wdp" ContentType="image/vnd.ms-photo"/>
  <Default Extension="vml" ContentType="application/vnd.openxmlformats-officedocument.vmlDrawing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slides/slide78.xml" ContentType="application/vnd.openxmlformats-officedocument.presentationml.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Layouts/slideLayout4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3"/>
  </p:notesMasterIdLst>
  <p:sldIdLst>
    <p:sldId id="512" r:id="rId2"/>
    <p:sldId id="482" r:id="rId3"/>
    <p:sldId id="365" r:id="rId4"/>
    <p:sldId id="366" r:id="rId5"/>
    <p:sldId id="370" r:id="rId6"/>
    <p:sldId id="487" r:id="rId7"/>
    <p:sldId id="515" r:id="rId8"/>
    <p:sldId id="516" r:id="rId9"/>
    <p:sldId id="518" r:id="rId10"/>
    <p:sldId id="519" r:id="rId11"/>
    <p:sldId id="520" r:id="rId12"/>
    <p:sldId id="521" r:id="rId13"/>
    <p:sldId id="522" r:id="rId14"/>
    <p:sldId id="481" r:id="rId15"/>
    <p:sldId id="491" r:id="rId16"/>
    <p:sldId id="531" r:id="rId17"/>
    <p:sldId id="595" r:id="rId18"/>
    <p:sldId id="532" r:id="rId19"/>
    <p:sldId id="594" r:id="rId20"/>
    <p:sldId id="533" r:id="rId21"/>
    <p:sldId id="596" r:id="rId22"/>
    <p:sldId id="597" r:id="rId23"/>
    <p:sldId id="598" r:id="rId24"/>
    <p:sldId id="526" r:id="rId25"/>
    <p:sldId id="527" r:id="rId26"/>
    <p:sldId id="599" r:id="rId27"/>
    <p:sldId id="535" r:id="rId28"/>
    <p:sldId id="528" r:id="rId29"/>
    <p:sldId id="600" r:id="rId30"/>
    <p:sldId id="471" r:id="rId31"/>
    <p:sldId id="536" r:id="rId32"/>
    <p:sldId id="547" r:id="rId33"/>
    <p:sldId id="548" r:id="rId34"/>
    <p:sldId id="549" r:id="rId35"/>
    <p:sldId id="538" r:id="rId36"/>
    <p:sldId id="539" r:id="rId37"/>
    <p:sldId id="540" r:id="rId38"/>
    <p:sldId id="541" r:id="rId39"/>
    <p:sldId id="542" r:id="rId40"/>
    <p:sldId id="550" r:id="rId41"/>
    <p:sldId id="601" r:id="rId42"/>
    <p:sldId id="602" r:id="rId43"/>
    <p:sldId id="373" r:id="rId44"/>
    <p:sldId id="555" r:id="rId45"/>
    <p:sldId id="556" r:id="rId46"/>
    <p:sldId id="558" r:id="rId47"/>
    <p:sldId id="559" r:id="rId48"/>
    <p:sldId id="560" r:id="rId49"/>
    <p:sldId id="561" r:id="rId50"/>
    <p:sldId id="562" r:id="rId51"/>
    <p:sldId id="396" r:id="rId52"/>
    <p:sldId id="563" r:id="rId53"/>
    <p:sldId id="564" r:id="rId54"/>
    <p:sldId id="565" r:id="rId55"/>
    <p:sldId id="566" r:id="rId56"/>
    <p:sldId id="567" r:id="rId57"/>
    <p:sldId id="568" r:id="rId58"/>
    <p:sldId id="569" r:id="rId59"/>
    <p:sldId id="570" r:id="rId60"/>
    <p:sldId id="398" r:id="rId61"/>
    <p:sldId id="572" r:id="rId62"/>
    <p:sldId id="573" r:id="rId63"/>
    <p:sldId id="571" r:id="rId64"/>
    <p:sldId id="574" r:id="rId65"/>
    <p:sldId id="575" r:id="rId66"/>
    <p:sldId id="576" r:id="rId67"/>
    <p:sldId id="399" r:id="rId68"/>
    <p:sldId id="578" r:id="rId69"/>
    <p:sldId id="579" r:id="rId70"/>
    <p:sldId id="580" r:id="rId71"/>
    <p:sldId id="581" r:id="rId72"/>
    <p:sldId id="582" r:id="rId73"/>
    <p:sldId id="583" r:id="rId74"/>
    <p:sldId id="584" r:id="rId75"/>
    <p:sldId id="585" r:id="rId76"/>
    <p:sldId id="586" r:id="rId77"/>
    <p:sldId id="587" r:id="rId78"/>
    <p:sldId id="588" r:id="rId79"/>
    <p:sldId id="589" r:id="rId80"/>
    <p:sldId id="590" r:id="rId81"/>
    <p:sldId id="591" r:id="rId82"/>
  </p:sldIdLst>
  <p:sldSz cx="9144000" cy="5143500" type="screen16x9"/>
  <p:notesSz cx="6858000" cy="9144000"/>
  <p:defaultTextStyle>
    <a:defPPr>
      <a:defRPr lang="zh-CN"/>
    </a:defPPr>
    <a:lvl1pPr marL="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384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00CC"/>
    <a:srgbClr val="0000FF"/>
    <a:srgbClr val="0066FF"/>
    <a:srgbClr val="DBEEF4"/>
    <a:srgbClr val="F79646"/>
    <a:srgbClr val="E46C0A"/>
    <a:srgbClr val="6DAA2D"/>
    <a:srgbClr val="7F7F7F"/>
    <a:srgbClr val="F68426"/>
    <a:srgbClr val="FF9900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C4B1156A-380E-4F78-BDF5-A606A8083BF9}" styleName="中度样式 4 - 强调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C083E6E3-FA7D-4D7B-A595-EF9225AFEA82}" styleName="浅色样式 1 - 强调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8799B23B-EC83-4686-B30A-512413B5E67A}" styleName="浅色样式 3 - 强调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76" autoAdjust="0"/>
    <p:restoredTop sz="94660"/>
  </p:normalViewPr>
  <p:slideViewPr>
    <p:cSldViewPr>
      <p:cViewPr varScale="1">
        <p:scale>
          <a:sx n="101" d="100"/>
          <a:sy n="101" d="100"/>
        </p:scale>
        <p:origin x="-636" y="-84"/>
      </p:cViewPr>
      <p:guideLst>
        <p:guide orient="horz" pos="1257"/>
        <p:guide pos="396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image" Target="../media/image5.e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1.emf"/><Relationship Id="rId1" Type="http://schemas.openxmlformats.org/officeDocument/2006/relationships/image" Target="../media/image30.e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34.emf"/><Relationship Id="rId1" Type="http://schemas.openxmlformats.org/officeDocument/2006/relationships/image" Target="../media/image33.emf"/></Relationships>
</file>

<file path=ppt/drawings/_rels/vmlDrawing12.v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image" Target="../media/image36.emf"/></Relationships>
</file>

<file path=ppt/drawings/_rels/vmlDrawing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image" Target="../media/image39.emf"/><Relationship Id="rId1" Type="http://schemas.openxmlformats.org/officeDocument/2006/relationships/image" Target="../media/image38.emf"/><Relationship Id="rId4" Type="http://schemas.openxmlformats.org/officeDocument/2006/relationships/image" Target="../media/image41.emf"/></Relationships>
</file>

<file path=ppt/drawings/_rels/vmlDrawing14.v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image" Target="../media/image44.emf"/><Relationship Id="rId1" Type="http://schemas.openxmlformats.org/officeDocument/2006/relationships/image" Target="../media/image43.emf"/><Relationship Id="rId5" Type="http://schemas.openxmlformats.org/officeDocument/2006/relationships/image" Target="../media/image47.emf"/><Relationship Id="rId4" Type="http://schemas.openxmlformats.org/officeDocument/2006/relationships/image" Target="../media/image46.emf"/></Relationships>
</file>

<file path=ppt/drawings/_rels/vmlDrawing15.vml.rels><?xml version="1.0" encoding="UTF-8" standalone="yes"?>
<Relationships xmlns="http://schemas.openxmlformats.org/package/2006/relationships"><Relationship Id="rId2" Type="http://schemas.openxmlformats.org/officeDocument/2006/relationships/image" Target="../media/image49.emf"/><Relationship Id="rId1" Type="http://schemas.openxmlformats.org/officeDocument/2006/relationships/image" Target="../media/image48.emf"/></Relationships>
</file>

<file path=ppt/drawings/_rels/vmlDrawing16.v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image" Target="../media/image51.emf"/><Relationship Id="rId1" Type="http://schemas.openxmlformats.org/officeDocument/2006/relationships/image" Target="../media/image50.emf"/><Relationship Id="rId4" Type="http://schemas.openxmlformats.org/officeDocument/2006/relationships/image" Target="../media/image53.emf"/></Relationships>
</file>

<file path=ppt/drawings/_rels/vmlDrawing17.v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image" Target="../media/image55.emf"/><Relationship Id="rId1" Type="http://schemas.openxmlformats.org/officeDocument/2006/relationships/image" Target="../media/image54.emf"/><Relationship Id="rId4" Type="http://schemas.openxmlformats.org/officeDocument/2006/relationships/image" Target="../media/image57.emf"/></Relationships>
</file>

<file path=ppt/drawings/_rels/vmlDrawing18.v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image" Target="../media/image59.emf"/><Relationship Id="rId1" Type="http://schemas.openxmlformats.org/officeDocument/2006/relationships/image" Target="../media/image58.emf"/></Relationships>
</file>

<file path=ppt/drawings/_rels/vmlDrawing19.v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image" Target="../media/image62.emf"/><Relationship Id="rId1" Type="http://schemas.openxmlformats.org/officeDocument/2006/relationships/image" Target="../media/image6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20.v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image" Target="../media/image65.emf"/><Relationship Id="rId1" Type="http://schemas.openxmlformats.org/officeDocument/2006/relationships/image" Target="../media/image64.emf"/></Relationships>
</file>

<file path=ppt/drawings/_rels/vmlDrawing21.vml.rels><?xml version="1.0" encoding="UTF-8" standalone="yes"?>
<Relationships xmlns="http://schemas.openxmlformats.org/package/2006/relationships"><Relationship Id="rId2" Type="http://schemas.openxmlformats.org/officeDocument/2006/relationships/image" Target="../media/image68.emf"/><Relationship Id="rId1" Type="http://schemas.openxmlformats.org/officeDocument/2006/relationships/image" Target="../media/image67.emf"/></Relationships>
</file>

<file path=ppt/drawings/_rels/vmlDrawing22.vml.rels><?xml version="1.0" encoding="UTF-8" standalone="yes"?>
<Relationships xmlns="http://schemas.openxmlformats.org/package/2006/relationships"><Relationship Id="rId3" Type="http://schemas.openxmlformats.org/officeDocument/2006/relationships/image" Target="../media/image71.emf"/><Relationship Id="rId2" Type="http://schemas.openxmlformats.org/officeDocument/2006/relationships/image" Target="../media/image70.emf"/><Relationship Id="rId1" Type="http://schemas.openxmlformats.org/officeDocument/2006/relationships/image" Target="../media/image69.emf"/></Relationships>
</file>

<file path=ppt/drawings/_rels/vmlDrawing23.vml.rels><?xml version="1.0" encoding="UTF-8" standalone="yes"?>
<Relationships xmlns="http://schemas.openxmlformats.org/package/2006/relationships"><Relationship Id="rId3" Type="http://schemas.openxmlformats.org/officeDocument/2006/relationships/image" Target="../media/image75.emf"/><Relationship Id="rId2" Type="http://schemas.openxmlformats.org/officeDocument/2006/relationships/image" Target="../media/image74.emf"/><Relationship Id="rId1" Type="http://schemas.openxmlformats.org/officeDocument/2006/relationships/image" Target="../media/image73.emf"/></Relationships>
</file>

<file path=ppt/drawings/_rels/vmlDrawing24.vml.rels><?xml version="1.0" encoding="UTF-8" standalone="yes"?>
<Relationships xmlns="http://schemas.openxmlformats.org/package/2006/relationships"><Relationship Id="rId3" Type="http://schemas.openxmlformats.org/officeDocument/2006/relationships/image" Target="../media/image78.emf"/><Relationship Id="rId2" Type="http://schemas.openxmlformats.org/officeDocument/2006/relationships/image" Target="../media/image77.emf"/><Relationship Id="rId1" Type="http://schemas.openxmlformats.org/officeDocument/2006/relationships/image" Target="../media/image76.emf"/><Relationship Id="rId6" Type="http://schemas.openxmlformats.org/officeDocument/2006/relationships/image" Target="../media/image81.emf"/><Relationship Id="rId5" Type="http://schemas.openxmlformats.org/officeDocument/2006/relationships/image" Target="../media/image80.emf"/><Relationship Id="rId4" Type="http://schemas.openxmlformats.org/officeDocument/2006/relationships/image" Target="../media/image79.emf"/></Relationships>
</file>

<file path=ppt/drawings/_rels/vmlDrawing25.vml.rels><?xml version="1.0" encoding="UTF-8" standalone="yes"?>
<Relationships xmlns="http://schemas.openxmlformats.org/package/2006/relationships"><Relationship Id="rId2" Type="http://schemas.openxmlformats.org/officeDocument/2006/relationships/image" Target="../media/image83.emf"/><Relationship Id="rId1" Type="http://schemas.openxmlformats.org/officeDocument/2006/relationships/image" Target="../media/image82.emf"/></Relationships>
</file>

<file path=ppt/drawings/_rels/vmlDrawing26.vml.rels><?xml version="1.0" encoding="UTF-8" standalone="yes"?>
<Relationships xmlns="http://schemas.openxmlformats.org/package/2006/relationships"><Relationship Id="rId2" Type="http://schemas.openxmlformats.org/officeDocument/2006/relationships/image" Target="../media/image85.emf"/><Relationship Id="rId1" Type="http://schemas.openxmlformats.org/officeDocument/2006/relationships/image" Target="../media/image84.emf"/></Relationships>
</file>

<file path=ppt/drawings/_rels/vmlDrawing27.vml.rels><?xml version="1.0" encoding="UTF-8" standalone="yes"?>
<Relationships xmlns="http://schemas.openxmlformats.org/package/2006/relationships"><Relationship Id="rId3" Type="http://schemas.openxmlformats.org/officeDocument/2006/relationships/image" Target="../media/image88.emf"/><Relationship Id="rId2" Type="http://schemas.openxmlformats.org/officeDocument/2006/relationships/image" Target="../media/image87.emf"/><Relationship Id="rId1" Type="http://schemas.openxmlformats.org/officeDocument/2006/relationships/image" Target="../media/image86.emf"/></Relationships>
</file>

<file path=ppt/drawings/_rels/vmlDrawing28.vml.rels><?xml version="1.0" encoding="UTF-8" standalone="yes"?>
<Relationships xmlns="http://schemas.openxmlformats.org/package/2006/relationships"><Relationship Id="rId2" Type="http://schemas.openxmlformats.org/officeDocument/2006/relationships/image" Target="../media/image90.emf"/><Relationship Id="rId1" Type="http://schemas.openxmlformats.org/officeDocument/2006/relationships/image" Target="../media/image89.emf"/></Relationships>
</file>

<file path=ppt/drawings/_rels/vmlDrawing29.vml.rels><?xml version="1.0" encoding="UTF-8" standalone="yes"?>
<Relationships xmlns="http://schemas.openxmlformats.org/package/2006/relationships"><Relationship Id="rId3" Type="http://schemas.openxmlformats.org/officeDocument/2006/relationships/image" Target="../media/image93.emf"/><Relationship Id="rId2" Type="http://schemas.openxmlformats.org/officeDocument/2006/relationships/image" Target="../media/image92.emf"/><Relationship Id="rId1" Type="http://schemas.openxmlformats.org/officeDocument/2006/relationships/image" Target="../media/image91.emf"/><Relationship Id="rId4" Type="http://schemas.openxmlformats.org/officeDocument/2006/relationships/image" Target="../media/image94.e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image" Target="../media/image9.emf"/></Relationships>
</file>

<file path=ppt/drawings/_rels/vmlDrawing30.vml.rels><?xml version="1.0" encoding="UTF-8" standalone="yes"?>
<Relationships xmlns="http://schemas.openxmlformats.org/package/2006/relationships"><Relationship Id="rId3" Type="http://schemas.openxmlformats.org/officeDocument/2006/relationships/image" Target="../media/image98.emf"/><Relationship Id="rId2" Type="http://schemas.openxmlformats.org/officeDocument/2006/relationships/image" Target="../media/image97.emf"/><Relationship Id="rId1" Type="http://schemas.openxmlformats.org/officeDocument/2006/relationships/image" Target="../media/image96.emf"/><Relationship Id="rId4" Type="http://schemas.openxmlformats.org/officeDocument/2006/relationships/image" Target="../media/image99.emf"/></Relationships>
</file>

<file path=ppt/drawings/_rels/vmlDrawing3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emf"/><Relationship Id="rId2" Type="http://schemas.openxmlformats.org/officeDocument/2006/relationships/image" Target="../media/image101.emf"/><Relationship Id="rId1" Type="http://schemas.openxmlformats.org/officeDocument/2006/relationships/image" Target="../media/image100.emf"/></Relationships>
</file>

<file path=ppt/drawings/_rels/vmlDrawing3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emf"/><Relationship Id="rId2" Type="http://schemas.openxmlformats.org/officeDocument/2006/relationships/image" Target="../media/image104.emf"/><Relationship Id="rId1" Type="http://schemas.openxmlformats.org/officeDocument/2006/relationships/image" Target="../media/image103.emf"/></Relationships>
</file>

<file path=ppt/drawings/_rels/vmlDrawing3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emf"/><Relationship Id="rId2" Type="http://schemas.openxmlformats.org/officeDocument/2006/relationships/image" Target="../media/image108.emf"/><Relationship Id="rId1" Type="http://schemas.openxmlformats.org/officeDocument/2006/relationships/image" Target="../media/image107.emf"/><Relationship Id="rId4" Type="http://schemas.openxmlformats.org/officeDocument/2006/relationships/image" Target="../media/image110.emf"/></Relationships>
</file>

<file path=ppt/drawings/_rels/vmlDrawing3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emf"/><Relationship Id="rId1" Type="http://schemas.openxmlformats.org/officeDocument/2006/relationships/image" Target="../media/image111.emf"/></Relationships>
</file>

<file path=ppt/drawings/_rels/vmlDrawing35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emf"/><Relationship Id="rId1" Type="http://schemas.openxmlformats.org/officeDocument/2006/relationships/image" Target="../media/image113.emf"/></Relationships>
</file>

<file path=ppt/drawings/_rels/vmlDrawing3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5.emf"/></Relationships>
</file>

<file path=ppt/drawings/_rels/vmlDrawing37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emf"/><Relationship Id="rId1" Type="http://schemas.openxmlformats.org/officeDocument/2006/relationships/image" Target="../media/image116.emf"/></Relationships>
</file>

<file path=ppt/drawings/_rels/vmlDrawing38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emf"/><Relationship Id="rId2" Type="http://schemas.openxmlformats.org/officeDocument/2006/relationships/image" Target="../media/image120.emf"/><Relationship Id="rId1" Type="http://schemas.openxmlformats.org/officeDocument/2006/relationships/image" Target="../media/image119.emf"/></Relationships>
</file>

<file path=ppt/drawings/_rels/vmlDrawing39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emf"/><Relationship Id="rId2" Type="http://schemas.openxmlformats.org/officeDocument/2006/relationships/image" Target="../media/image123.emf"/><Relationship Id="rId1" Type="http://schemas.openxmlformats.org/officeDocument/2006/relationships/image" Target="../media/image122.e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image" Target="../media/image12.emf"/><Relationship Id="rId4" Type="http://schemas.openxmlformats.org/officeDocument/2006/relationships/image" Target="../media/image15.emf"/></Relationships>
</file>

<file path=ppt/drawings/_rels/vmlDrawing40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emf"/><Relationship Id="rId2" Type="http://schemas.openxmlformats.org/officeDocument/2006/relationships/image" Target="../media/image126.emf"/><Relationship Id="rId1" Type="http://schemas.openxmlformats.org/officeDocument/2006/relationships/image" Target="../media/image125.emf"/><Relationship Id="rId5" Type="http://schemas.openxmlformats.org/officeDocument/2006/relationships/image" Target="../media/image129.emf"/><Relationship Id="rId4" Type="http://schemas.openxmlformats.org/officeDocument/2006/relationships/image" Target="../media/image128.emf"/></Relationships>
</file>

<file path=ppt/drawings/_rels/vmlDrawing4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0.emf"/></Relationships>
</file>

<file path=ppt/drawings/_rels/vmlDrawing4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emf"/><Relationship Id="rId2" Type="http://schemas.openxmlformats.org/officeDocument/2006/relationships/image" Target="../media/image133.emf"/><Relationship Id="rId1" Type="http://schemas.openxmlformats.org/officeDocument/2006/relationships/image" Target="../media/image132.emf"/><Relationship Id="rId4" Type="http://schemas.openxmlformats.org/officeDocument/2006/relationships/image" Target="../media/image135.emf"/></Relationships>
</file>

<file path=ppt/drawings/_rels/vmlDrawing4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emf"/><Relationship Id="rId2" Type="http://schemas.openxmlformats.org/officeDocument/2006/relationships/image" Target="../media/image137.emf"/><Relationship Id="rId1" Type="http://schemas.openxmlformats.org/officeDocument/2006/relationships/image" Target="../media/image136.emf"/></Relationships>
</file>

<file path=ppt/drawings/_rels/vmlDrawing4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emf"/><Relationship Id="rId2" Type="http://schemas.openxmlformats.org/officeDocument/2006/relationships/image" Target="../media/image140.emf"/><Relationship Id="rId1" Type="http://schemas.openxmlformats.org/officeDocument/2006/relationships/image" Target="../media/image139.emf"/></Relationships>
</file>

<file path=ppt/drawings/_rels/vmlDrawing4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emf"/><Relationship Id="rId2" Type="http://schemas.openxmlformats.org/officeDocument/2006/relationships/image" Target="../media/image143.emf"/><Relationship Id="rId1" Type="http://schemas.openxmlformats.org/officeDocument/2006/relationships/image" Target="../media/image142.emf"/><Relationship Id="rId5" Type="http://schemas.openxmlformats.org/officeDocument/2006/relationships/image" Target="../media/image146.emf"/><Relationship Id="rId4" Type="http://schemas.openxmlformats.org/officeDocument/2006/relationships/image" Target="../media/image145.emf"/></Relationships>
</file>

<file path=ppt/drawings/_rels/vmlDrawing46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emf"/><Relationship Id="rId1" Type="http://schemas.openxmlformats.org/officeDocument/2006/relationships/image" Target="../media/image147.emf"/></Relationships>
</file>

<file path=ppt/drawings/_rels/vmlDrawing47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emf"/><Relationship Id="rId2" Type="http://schemas.openxmlformats.org/officeDocument/2006/relationships/image" Target="../media/image150.emf"/><Relationship Id="rId1" Type="http://schemas.openxmlformats.org/officeDocument/2006/relationships/image" Target="../media/image149.emf"/><Relationship Id="rId4" Type="http://schemas.openxmlformats.org/officeDocument/2006/relationships/image" Target="../media/image152.emf"/></Relationships>
</file>

<file path=ppt/drawings/_rels/vmlDrawing48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emf"/><Relationship Id="rId2" Type="http://schemas.openxmlformats.org/officeDocument/2006/relationships/image" Target="../media/image154.emf"/><Relationship Id="rId1" Type="http://schemas.openxmlformats.org/officeDocument/2006/relationships/image" Target="../media/image153.emf"/><Relationship Id="rId5" Type="http://schemas.openxmlformats.org/officeDocument/2006/relationships/image" Target="../media/image157.emf"/><Relationship Id="rId4" Type="http://schemas.openxmlformats.org/officeDocument/2006/relationships/image" Target="../media/image156.emf"/></Relationships>
</file>

<file path=ppt/drawings/_rels/vmlDrawing4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8.e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emf"/><Relationship Id="rId1" Type="http://schemas.openxmlformats.org/officeDocument/2006/relationships/image" Target="../media/image16.emf"/></Relationships>
</file>

<file path=ppt/drawings/_rels/vmlDrawing50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emf"/><Relationship Id="rId2" Type="http://schemas.openxmlformats.org/officeDocument/2006/relationships/image" Target="../media/image161.emf"/><Relationship Id="rId1" Type="http://schemas.openxmlformats.org/officeDocument/2006/relationships/image" Target="../media/image160.emf"/><Relationship Id="rId4" Type="http://schemas.openxmlformats.org/officeDocument/2006/relationships/image" Target="../media/image163.wmf"/></Relationships>
</file>

<file path=ppt/drawings/_rels/vmlDrawing5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emf"/><Relationship Id="rId2" Type="http://schemas.openxmlformats.org/officeDocument/2006/relationships/image" Target="../media/image165.emf"/><Relationship Id="rId1" Type="http://schemas.openxmlformats.org/officeDocument/2006/relationships/image" Target="../media/image164.emf"/><Relationship Id="rId5" Type="http://schemas.openxmlformats.org/officeDocument/2006/relationships/image" Target="../media/image168.emf"/><Relationship Id="rId4" Type="http://schemas.openxmlformats.org/officeDocument/2006/relationships/image" Target="../media/image167.emf"/></Relationships>
</file>

<file path=ppt/drawings/_rels/vmlDrawing5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9.emf"/></Relationships>
</file>

<file path=ppt/drawings/_rels/vmlDrawing5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emf"/><Relationship Id="rId2" Type="http://schemas.openxmlformats.org/officeDocument/2006/relationships/image" Target="../media/image172.emf"/><Relationship Id="rId1" Type="http://schemas.openxmlformats.org/officeDocument/2006/relationships/image" Target="../media/image171.emf"/></Relationships>
</file>

<file path=ppt/drawings/_rels/vmlDrawing5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emf"/><Relationship Id="rId2" Type="http://schemas.openxmlformats.org/officeDocument/2006/relationships/image" Target="../media/image175.emf"/><Relationship Id="rId1" Type="http://schemas.openxmlformats.org/officeDocument/2006/relationships/image" Target="../media/image174.emf"/><Relationship Id="rId4" Type="http://schemas.openxmlformats.org/officeDocument/2006/relationships/image" Target="../media/image177.emf"/></Relationships>
</file>

<file path=ppt/drawings/_rels/vmlDrawing55.v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emf"/><Relationship Id="rId1" Type="http://schemas.openxmlformats.org/officeDocument/2006/relationships/image" Target="../media/image178.emf"/></Relationships>
</file>

<file path=ppt/drawings/_rels/vmlDrawing5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0.emf"/></Relationships>
</file>

<file path=ppt/drawings/_rels/vmlDrawing57.v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emf"/><Relationship Id="rId1" Type="http://schemas.openxmlformats.org/officeDocument/2006/relationships/image" Target="../media/image182.emf"/></Relationships>
</file>

<file path=ppt/drawings/_rels/vmlDrawing58.v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emf"/><Relationship Id="rId2" Type="http://schemas.openxmlformats.org/officeDocument/2006/relationships/image" Target="../media/image185.emf"/><Relationship Id="rId1" Type="http://schemas.openxmlformats.org/officeDocument/2006/relationships/image" Target="../media/image184.emf"/><Relationship Id="rId4" Type="http://schemas.openxmlformats.org/officeDocument/2006/relationships/image" Target="../media/image187.emf"/></Relationships>
</file>

<file path=ppt/drawings/_rels/vmlDrawing59.v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emf"/><Relationship Id="rId2" Type="http://schemas.openxmlformats.org/officeDocument/2006/relationships/image" Target="../media/image190.emf"/><Relationship Id="rId1" Type="http://schemas.openxmlformats.org/officeDocument/2006/relationships/image" Target="../media/image189.emf"/><Relationship Id="rId4" Type="http://schemas.openxmlformats.org/officeDocument/2006/relationships/image" Target="../media/image192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/Relationships>
</file>

<file path=ppt/drawings/_rels/vmlDrawing60.v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emf"/><Relationship Id="rId2" Type="http://schemas.openxmlformats.org/officeDocument/2006/relationships/image" Target="../media/image194.emf"/><Relationship Id="rId1" Type="http://schemas.openxmlformats.org/officeDocument/2006/relationships/image" Target="../media/image193.emf"/></Relationships>
</file>

<file path=ppt/drawings/_rels/vmlDrawing6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emf"/><Relationship Id="rId2" Type="http://schemas.openxmlformats.org/officeDocument/2006/relationships/image" Target="../media/image197.emf"/><Relationship Id="rId1" Type="http://schemas.openxmlformats.org/officeDocument/2006/relationships/image" Target="../media/image196.emf"/></Relationships>
</file>

<file path=ppt/drawings/_rels/vmlDrawing6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9.emf"/></Relationships>
</file>

<file path=ppt/drawings/_rels/vmlDrawing63.v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emf"/><Relationship Id="rId2" Type="http://schemas.openxmlformats.org/officeDocument/2006/relationships/image" Target="../media/image202.emf"/><Relationship Id="rId1" Type="http://schemas.openxmlformats.org/officeDocument/2006/relationships/image" Target="../media/image201.emf"/></Relationships>
</file>

<file path=ppt/drawings/_rels/vmlDrawing64.v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emf"/><Relationship Id="rId2" Type="http://schemas.openxmlformats.org/officeDocument/2006/relationships/image" Target="../media/image205.emf"/><Relationship Id="rId1" Type="http://schemas.openxmlformats.org/officeDocument/2006/relationships/image" Target="../media/image204.emf"/></Relationships>
</file>

<file path=ppt/drawings/_rels/vmlDrawing65.v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emf"/><Relationship Id="rId2" Type="http://schemas.openxmlformats.org/officeDocument/2006/relationships/image" Target="../media/image208.emf"/><Relationship Id="rId1" Type="http://schemas.openxmlformats.org/officeDocument/2006/relationships/image" Target="../media/image207.emf"/><Relationship Id="rId4" Type="http://schemas.openxmlformats.org/officeDocument/2006/relationships/image" Target="../media/image210.emf"/></Relationships>
</file>

<file path=ppt/drawings/_rels/vmlDrawing66.v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emf"/><Relationship Id="rId2" Type="http://schemas.openxmlformats.org/officeDocument/2006/relationships/image" Target="../media/image212.emf"/><Relationship Id="rId1" Type="http://schemas.openxmlformats.org/officeDocument/2006/relationships/image" Target="../media/image211.emf"/><Relationship Id="rId4" Type="http://schemas.openxmlformats.org/officeDocument/2006/relationships/image" Target="../media/image214.emf"/></Relationships>
</file>

<file path=ppt/drawings/_rels/vmlDrawing6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5.emf"/></Relationships>
</file>

<file path=ppt/drawings/_rels/vmlDrawing68.v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emf"/><Relationship Id="rId2" Type="http://schemas.openxmlformats.org/officeDocument/2006/relationships/image" Target="../media/image217.emf"/><Relationship Id="rId1" Type="http://schemas.openxmlformats.org/officeDocument/2006/relationships/image" Target="../media/image216.emf"/><Relationship Id="rId4" Type="http://schemas.openxmlformats.org/officeDocument/2006/relationships/image" Target="../media/image219.emf"/></Relationships>
</file>

<file path=ppt/drawings/_rels/vmlDrawing69.v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emf"/><Relationship Id="rId2" Type="http://schemas.openxmlformats.org/officeDocument/2006/relationships/image" Target="../media/image221.emf"/><Relationship Id="rId1" Type="http://schemas.openxmlformats.org/officeDocument/2006/relationships/image" Target="../media/image220.emf"/><Relationship Id="rId4" Type="http://schemas.openxmlformats.org/officeDocument/2006/relationships/image" Target="../media/image223.e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emf"/><Relationship Id="rId1" Type="http://schemas.openxmlformats.org/officeDocument/2006/relationships/image" Target="../media/image20.emf"/></Relationships>
</file>

<file path=ppt/drawings/_rels/vmlDrawing70.v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emf"/><Relationship Id="rId2" Type="http://schemas.openxmlformats.org/officeDocument/2006/relationships/image" Target="../media/image225.emf"/><Relationship Id="rId1" Type="http://schemas.openxmlformats.org/officeDocument/2006/relationships/image" Target="../media/image224.emf"/><Relationship Id="rId5" Type="http://schemas.openxmlformats.org/officeDocument/2006/relationships/image" Target="../media/image228.emf"/><Relationship Id="rId4" Type="http://schemas.openxmlformats.org/officeDocument/2006/relationships/image" Target="../media/image227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e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7.emf"/><Relationship Id="rId1" Type="http://schemas.openxmlformats.org/officeDocument/2006/relationships/image" Target="../media/image26.emf"/><Relationship Id="rId4" Type="http://schemas.openxmlformats.org/officeDocument/2006/relationships/image" Target="../media/image29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2FAAE2-9B52-45C5-968D-2B2024B388D1}" type="datetimeFigureOut">
              <a:rPr lang="zh-CN" altLang="en-US" smtClean="0"/>
              <a:pPr/>
              <a:t>2016/3/3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B49126-AB6B-4ABE-B579-A9E4DC2C984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2471827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25202792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 descr="D:\Teliss_Tong\Copy\定期备份\工作备份\！PPT图片及版面资源\06-PPT精选插图\10-综合\脚印.jpg"/>
          <p:cNvPicPr>
            <a:picLocks noChangeAspect="1" noChangeArrowheads="1"/>
          </p:cNvPicPr>
          <p:nvPr userDrawn="1"/>
        </p:nvPicPr>
        <p:blipFill rotWithShape="1">
          <a:blip r:embed="rId2" cstate="email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 bwMode="auto">
          <a:xfrm rot="5400000">
            <a:off x="3446704" y="-543896"/>
            <a:ext cx="2250591" cy="91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3117245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49" r:id="rId2"/>
    <p:sldLayoutId id="2147483651" r:id="rId3"/>
    <p:sldLayoutId id="2147483656" r:id="rId4"/>
  </p:sldLayoutIdLst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  <p:txStyles>
    <p:titleStyle>
      <a:lvl1pPr algn="ctr" defTabSz="685868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201" indent="-257201" algn="l" defTabSz="685868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68" indent="-214334" algn="l" defTabSz="685868" rtl="0" eaLnBrk="1" latinLnBrk="0" hangingPunct="1">
        <a:spcBef>
          <a:spcPct val="20000"/>
        </a:spcBef>
        <a:buFont typeface="Arial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336" indent="-171467" algn="l" defTabSz="685868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270" indent="-171467" algn="l" defTabSz="685868" rtl="0" eaLnBrk="1" latinLnBrk="0" hangingPunct="1">
        <a:spcBef>
          <a:spcPct val="20000"/>
        </a:spcBef>
        <a:buFont typeface="Arial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205" indent="-171467" algn="l" defTabSz="685868" rtl="0" eaLnBrk="1" latinLnBrk="0" hangingPunct="1">
        <a:spcBef>
          <a:spcPct val="20000"/>
        </a:spcBef>
        <a:buFont typeface="Arial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6138" indent="-171467" algn="l" defTabSz="685868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9073" indent="-171467" algn="l" defTabSz="685868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2007" indent="-171467" algn="l" defTabSz="685868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942" indent="-171467" algn="l" defTabSz="685868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68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35" algn="l" defTabSz="685868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68" algn="l" defTabSz="685868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803" algn="l" defTabSz="685868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737" algn="l" defTabSz="685868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672" algn="l" defTabSz="685868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606" algn="l" defTabSz="685868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540" algn="l" defTabSz="685868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475" algn="l" defTabSz="685868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Office_Word___12.docx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5.vml"/><Relationship Id="rId5" Type="http://schemas.openxmlformats.org/officeDocument/2006/relationships/package" Target="../embeddings/Microsoft_Office_Word___14.docx"/><Relationship Id="rId4" Type="http://schemas.openxmlformats.org/officeDocument/2006/relationships/package" Target="../embeddings/Microsoft_Office_Word___13.docx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Office_Word___15.docx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6.v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Office_Word___16.docx"/><Relationship Id="rId7" Type="http://schemas.openxmlformats.org/officeDocument/2006/relationships/image" Target="../media/image23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7.vml"/><Relationship Id="rId6" Type="http://schemas.openxmlformats.org/officeDocument/2006/relationships/slide" Target="slide4.xml"/><Relationship Id="rId5" Type="http://schemas.openxmlformats.org/officeDocument/2006/relationships/package" Target="../embeddings/Microsoft_Office_Word___18.docx"/><Relationship Id="rId4" Type="http://schemas.openxmlformats.org/officeDocument/2006/relationships/package" Target="../embeddings/Microsoft_Office_Word___17.docx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Office_Word___19.docx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8.v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Office_Word___20.docx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9.vml"/><Relationship Id="rId6" Type="http://schemas.openxmlformats.org/officeDocument/2006/relationships/package" Target="../embeddings/Microsoft_Office_Word___23.docx"/><Relationship Id="rId5" Type="http://schemas.openxmlformats.org/officeDocument/2006/relationships/package" Target="../embeddings/Microsoft_Office_Word___22.docx"/><Relationship Id="rId4" Type="http://schemas.openxmlformats.org/officeDocument/2006/relationships/package" Target="../embeddings/Microsoft_Office_Word___21.docx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Office_Word___24.docx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0.vml"/><Relationship Id="rId5" Type="http://schemas.openxmlformats.org/officeDocument/2006/relationships/package" Target="../embeddings/Microsoft_Office_Word___26.docx"/><Relationship Id="rId4" Type="http://schemas.openxmlformats.org/officeDocument/2006/relationships/package" Target="../embeddings/Microsoft_Office_Word___25.docx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Office_Word___27.docx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1.vml"/><Relationship Id="rId5" Type="http://schemas.openxmlformats.org/officeDocument/2006/relationships/package" Target="../embeddings/Microsoft_Office_Word___29.docx"/><Relationship Id="rId4" Type="http://schemas.openxmlformats.org/officeDocument/2006/relationships/package" Target="../embeddings/Microsoft_Office_Word___28.docx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Office_Word___30.docx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2.vml"/><Relationship Id="rId4" Type="http://schemas.openxmlformats.org/officeDocument/2006/relationships/package" Target="../embeddings/Microsoft_Office_Word___31.docx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package" Target="../embeddings/Microsoft_Office_Word___35.docx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3.vml"/><Relationship Id="rId6" Type="http://schemas.openxmlformats.org/officeDocument/2006/relationships/package" Target="../embeddings/Microsoft_Office_Word___34.docx"/><Relationship Id="rId5" Type="http://schemas.openxmlformats.org/officeDocument/2006/relationships/package" Target="../embeddings/Microsoft_Office_Word___33.docx"/><Relationship Id="rId4" Type="http://schemas.openxmlformats.org/officeDocument/2006/relationships/package" Target="../embeddings/Microsoft_Office_Word___32.docx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Office_Word___36.docx"/><Relationship Id="rId7" Type="http://schemas.openxmlformats.org/officeDocument/2006/relationships/package" Target="../embeddings/Microsoft_Office_Word___40.docx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4.vml"/><Relationship Id="rId6" Type="http://schemas.openxmlformats.org/officeDocument/2006/relationships/package" Target="../embeddings/Microsoft_Office_Word___39.docx"/><Relationship Id="rId5" Type="http://schemas.openxmlformats.org/officeDocument/2006/relationships/package" Target="../embeddings/Microsoft_Office_Word___38.docx"/><Relationship Id="rId4" Type="http://schemas.openxmlformats.org/officeDocument/2006/relationships/package" Target="../embeddings/Microsoft_Office_Word___37.docx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Office_Word___41.docx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5.vml"/><Relationship Id="rId4" Type="http://schemas.openxmlformats.org/officeDocument/2006/relationships/package" Target="../embeddings/Microsoft_Office_Word___42.docx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Office_Word___43.docx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6.vml"/><Relationship Id="rId6" Type="http://schemas.openxmlformats.org/officeDocument/2006/relationships/package" Target="../embeddings/Microsoft_Office_Word___46.docx"/><Relationship Id="rId5" Type="http://schemas.openxmlformats.org/officeDocument/2006/relationships/package" Target="../embeddings/Microsoft_Office_Word___45.docx"/><Relationship Id="rId4" Type="http://schemas.openxmlformats.org/officeDocument/2006/relationships/package" Target="../embeddings/Microsoft_Office_Word___44.docx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Office_Word___47.docx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7.vml"/><Relationship Id="rId6" Type="http://schemas.openxmlformats.org/officeDocument/2006/relationships/package" Target="../embeddings/Microsoft_Office_Word___50.docx"/><Relationship Id="rId5" Type="http://schemas.openxmlformats.org/officeDocument/2006/relationships/package" Target="../embeddings/Microsoft_Office_Word___49.docx"/><Relationship Id="rId4" Type="http://schemas.openxmlformats.org/officeDocument/2006/relationships/package" Target="../embeddings/Microsoft_Office_Word___48.docx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Office_Word___51.docx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8.vml"/><Relationship Id="rId5" Type="http://schemas.openxmlformats.org/officeDocument/2006/relationships/package" Target="../embeddings/Microsoft_Office_Word___53.docx"/><Relationship Id="rId4" Type="http://schemas.openxmlformats.org/officeDocument/2006/relationships/package" Target="../embeddings/Microsoft_Office_Word___52.docx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Office_Word___54.docx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9.vml"/><Relationship Id="rId5" Type="http://schemas.openxmlformats.org/officeDocument/2006/relationships/package" Target="../embeddings/Microsoft_Office_Word___56.docx"/><Relationship Id="rId4" Type="http://schemas.openxmlformats.org/officeDocument/2006/relationships/package" Target="../embeddings/Microsoft_Office_Word___55.docx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Office_Word___57.docx"/><Relationship Id="rId7" Type="http://schemas.openxmlformats.org/officeDocument/2006/relationships/image" Target="../media/image23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0.vml"/><Relationship Id="rId6" Type="http://schemas.openxmlformats.org/officeDocument/2006/relationships/slide" Target="slide4.xml"/><Relationship Id="rId5" Type="http://schemas.openxmlformats.org/officeDocument/2006/relationships/package" Target="../embeddings/Microsoft_Office_Word___59.docx"/><Relationship Id="rId4" Type="http://schemas.openxmlformats.org/officeDocument/2006/relationships/package" Target="../embeddings/Microsoft_Office_Word___58.docx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43.xml"/><Relationship Id="rId2" Type="http://schemas.openxmlformats.org/officeDocument/2006/relationships/slide" Target="slide4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Office_Word___60.docx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1.vml"/><Relationship Id="rId4" Type="http://schemas.openxmlformats.org/officeDocument/2006/relationships/package" Target="../embeddings/Microsoft_Office_Word___61.docx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Office_Word___62.docx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2.vml"/><Relationship Id="rId6" Type="http://schemas.openxmlformats.org/officeDocument/2006/relationships/package" Target="../embeddings/Microsoft_Office_Word___64.docx"/><Relationship Id="rId5" Type="http://schemas.openxmlformats.org/officeDocument/2006/relationships/image" Target="../media/image72.png"/><Relationship Id="rId4" Type="http://schemas.openxmlformats.org/officeDocument/2006/relationships/package" Target="../embeddings/Microsoft_Office_Word___63.docx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Office_Word___65.docx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3.vml"/><Relationship Id="rId5" Type="http://schemas.openxmlformats.org/officeDocument/2006/relationships/package" Target="../embeddings/Microsoft_Office_Word___67.docx"/><Relationship Id="rId4" Type="http://schemas.openxmlformats.org/officeDocument/2006/relationships/package" Target="../embeddings/Microsoft_Office_Word___66.docx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Microsoft_Office_Word___73.docx"/><Relationship Id="rId3" Type="http://schemas.openxmlformats.org/officeDocument/2006/relationships/package" Target="../embeddings/Microsoft_Office_Word___68.docx"/><Relationship Id="rId7" Type="http://schemas.openxmlformats.org/officeDocument/2006/relationships/package" Target="../embeddings/Microsoft_Office_Word___72.docx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4.vml"/><Relationship Id="rId6" Type="http://schemas.openxmlformats.org/officeDocument/2006/relationships/package" Target="../embeddings/Microsoft_Office_Word___71.docx"/><Relationship Id="rId5" Type="http://schemas.openxmlformats.org/officeDocument/2006/relationships/package" Target="../embeddings/Microsoft_Office_Word___70.docx"/><Relationship Id="rId4" Type="http://schemas.openxmlformats.org/officeDocument/2006/relationships/package" Target="../embeddings/Microsoft_Office_Word___69.docx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Office_Word___74.docx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5.vml"/><Relationship Id="rId4" Type="http://schemas.openxmlformats.org/officeDocument/2006/relationships/package" Target="../embeddings/Microsoft_Office_Word___75.docx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Office_Word___76.docx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6.vml"/><Relationship Id="rId4" Type="http://schemas.openxmlformats.org/officeDocument/2006/relationships/package" Target="../embeddings/Microsoft_Office_Word___77.docx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Office_Word___78.docx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7.vml"/><Relationship Id="rId5" Type="http://schemas.openxmlformats.org/officeDocument/2006/relationships/package" Target="../embeddings/Microsoft_Office_Word___80.docx"/><Relationship Id="rId4" Type="http://schemas.openxmlformats.org/officeDocument/2006/relationships/package" Target="../embeddings/Microsoft_Office_Word___79.docx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Office_Word___81.docx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8.vml"/><Relationship Id="rId4" Type="http://schemas.openxmlformats.org/officeDocument/2006/relationships/package" Target="../embeddings/Microsoft_Office_Word___82.docx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7" Type="http://schemas.openxmlformats.org/officeDocument/2006/relationships/package" Target="../embeddings/Microsoft_Office_Word___86.docx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9.vml"/><Relationship Id="rId6" Type="http://schemas.openxmlformats.org/officeDocument/2006/relationships/package" Target="../embeddings/Microsoft_Office_Word___85.docx"/><Relationship Id="rId5" Type="http://schemas.openxmlformats.org/officeDocument/2006/relationships/package" Target="../embeddings/Microsoft_Office_Word___84.docx"/><Relationship Id="rId4" Type="http://schemas.openxmlformats.org/officeDocument/2006/relationships/package" Target="../embeddings/Microsoft_Office_Word___83.docx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14.xml"/><Relationship Id="rId2" Type="http://schemas.openxmlformats.org/officeDocument/2006/relationships/slide" Target="slide5.xml"/><Relationship Id="rId1" Type="http://schemas.openxmlformats.org/officeDocument/2006/relationships/slideLayout" Target="../slideLayouts/slideLayout1.xml"/><Relationship Id="rId6" Type="http://schemas.openxmlformats.org/officeDocument/2006/relationships/slide" Target="slide30.xml"/><Relationship Id="rId5" Type="http://schemas.openxmlformats.org/officeDocument/2006/relationships/image" Target="../media/image4.png"/><Relationship Id="rId4" Type="http://schemas.openxmlformats.org/officeDocument/2006/relationships/slide" Target="slide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Office_Word___87.docx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0.vml"/><Relationship Id="rId6" Type="http://schemas.openxmlformats.org/officeDocument/2006/relationships/package" Target="../embeddings/Microsoft_Office_Word___90.docx"/><Relationship Id="rId5" Type="http://schemas.openxmlformats.org/officeDocument/2006/relationships/package" Target="../embeddings/Microsoft_Office_Word___89.docx"/><Relationship Id="rId4" Type="http://schemas.openxmlformats.org/officeDocument/2006/relationships/package" Target="../embeddings/Microsoft_Office_Word___88.docx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Office_Word___91.docx"/><Relationship Id="rId7" Type="http://schemas.openxmlformats.org/officeDocument/2006/relationships/image" Target="../media/image23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1.vml"/><Relationship Id="rId6" Type="http://schemas.openxmlformats.org/officeDocument/2006/relationships/slide" Target="slide4.xml"/><Relationship Id="rId5" Type="http://schemas.openxmlformats.org/officeDocument/2006/relationships/package" Target="../embeddings/Microsoft_Office_Word___93.docx"/><Relationship Id="rId4" Type="http://schemas.openxmlformats.org/officeDocument/2006/relationships/package" Target="../embeddings/Microsoft_Office_Word___92.docx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slide" Target="slide67.xml"/><Relationship Id="rId3" Type="http://schemas.openxmlformats.org/officeDocument/2006/relationships/image" Target="../media/image106.png"/><Relationship Id="rId7" Type="http://schemas.openxmlformats.org/officeDocument/2006/relationships/slide" Target="slide60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2.vml"/><Relationship Id="rId6" Type="http://schemas.openxmlformats.org/officeDocument/2006/relationships/slide" Target="slide51.xml"/><Relationship Id="rId5" Type="http://schemas.openxmlformats.org/officeDocument/2006/relationships/slide" Target="slide43.xml"/><Relationship Id="rId10" Type="http://schemas.openxmlformats.org/officeDocument/2006/relationships/package" Target="../embeddings/Microsoft_Office_Word___96.docx"/><Relationship Id="rId4" Type="http://schemas.openxmlformats.org/officeDocument/2006/relationships/package" Target="../embeddings/Microsoft_Office_Word___94.docx"/><Relationship Id="rId9" Type="http://schemas.openxmlformats.org/officeDocument/2006/relationships/package" Target="../embeddings/Microsoft_Office_Word___95.docx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slide" Target="slide67.xml"/><Relationship Id="rId3" Type="http://schemas.openxmlformats.org/officeDocument/2006/relationships/package" Target="../embeddings/Microsoft_Office_Word___97.docx"/><Relationship Id="rId7" Type="http://schemas.openxmlformats.org/officeDocument/2006/relationships/slide" Target="slide60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3.vml"/><Relationship Id="rId6" Type="http://schemas.openxmlformats.org/officeDocument/2006/relationships/slide" Target="slide51.xml"/><Relationship Id="rId5" Type="http://schemas.openxmlformats.org/officeDocument/2006/relationships/slide" Target="slide43.xml"/><Relationship Id="rId10" Type="http://schemas.openxmlformats.org/officeDocument/2006/relationships/package" Target="../embeddings/Microsoft_Office_Word___100.docx"/><Relationship Id="rId4" Type="http://schemas.openxmlformats.org/officeDocument/2006/relationships/package" Target="../embeddings/Microsoft_Office_Word___98.docx"/><Relationship Id="rId9" Type="http://schemas.openxmlformats.org/officeDocument/2006/relationships/package" Target="../embeddings/Microsoft_Office_Word___99.docx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slide" Target="slide67.xml"/><Relationship Id="rId3" Type="http://schemas.openxmlformats.org/officeDocument/2006/relationships/package" Target="../embeddings/Microsoft_Office_Word___101.docx"/><Relationship Id="rId7" Type="http://schemas.openxmlformats.org/officeDocument/2006/relationships/slide" Target="slide60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4.vml"/><Relationship Id="rId6" Type="http://schemas.openxmlformats.org/officeDocument/2006/relationships/slide" Target="slide51.xml"/><Relationship Id="rId5" Type="http://schemas.openxmlformats.org/officeDocument/2006/relationships/slide" Target="slide43.xml"/><Relationship Id="rId4" Type="http://schemas.openxmlformats.org/officeDocument/2006/relationships/package" Target="../embeddings/Microsoft_Office_Word___102.docx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slide" Target="slide67.xml"/><Relationship Id="rId3" Type="http://schemas.openxmlformats.org/officeDocument/2006/relationships/package" Target="../embeddings/Microsoft_Office_Word___103.docx"/><Relationship Id="rId7" Type="http://schemas.openxmlformats.org/officeDocument/2006/relationships/slide" Target="slide60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5.vml"/><Relationship Id="rId6" Type="http://schemas.openxmlformats.org/officeDocument/2006/relationships/slide" Target="slide51.xml"/><Relationship Id="rId5" Type="http://schemas.openxmlformats.org/officeDocument/2006/relationships/slide" Target="slide43.xml"/><Relationship Id="rId4" Type="http://schemas.openxmlformats.org/officeDocument/2006/relationships/package" Target="../embeddings/Microsoft_Office_Word___104.docx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Office_Word___105.docx"/><Relationship Id="rId7" Type="http://schemas.openxmlformats.org/officeDocument/2006/relationships/slide" Target="slide67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6.vml"/><Relationship Id="rId6" Type="http://schemas.openxmlformats.org/officeDocument/2006/relationships/slide" Target="slide60.xml"/><Relationship Id="rId5" Type="http://schemas.openxmlformats.org/officeDocument/2006/relationships/slide" Target="slide51.xml"/><Relationship Id="rId4" Type="http://schemas.openxmlformats.org/officeDocument/2006/relationships/slide" Target="slide43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slide" Target="slide60.xml"/><Relationship Id="rId3" Type="http://schemas.openxmlformats.org/officeDocument/2006/relationships/image" Target="../media/image118.png"/><Relationship Id="rId7" Type="http://schemas.openxmlformats.org/officeDocument/2006/relationships/slide" Target="slide51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7.vml"/><Relationship Id="rId6" Type="http://schemas.openxmlformats.org/officeDocument/2006/relationships/slide" Target="slide43.xml"/><Relationship Id="rId5" Type="http://schemas.openxmlformats.org/officeDocument/2006/relationships/package" Target="../embeddings/Microsoft_Office_Word___107.docx"/><Relationship Id="rId4" Type="http://schemas.openxmlformats.org/officeDocument/2006/relationships/package" Target="../embeddings/Microsoft_Office_Word___106.docx"/><Relationship Id="rId9" Type="http://schemas.openxmlformats.org/officeDocument/2006/relationships/slide" Target="slide67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slide" Target="slide60.xml"/><Relationship Id="rId3" Type="http://schemas.openxmlformats.org/officeDocument/2006/relationships/package" Target="../embeddings/Microsoft_Office_Word___108.docx"/><Relationship Id="rId7" Type="http://schemas.openxmlformats.org/officeDocument/2006/relationships/slide" Target="slide51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8.vml"/><Relationship Id="rId6" Type="http://schemas.openxmlformats.org/officeDocument/2006/relationships/slide" Target="slide43.xml"/><Relationship Id="rId5" Type="http://schemas.openxmlformats.org/officeDocument/2006/relationships/package" Target="../embeddings/Microsoft_Office_Word___110.docx"/><Relationship Id="rId4" Type="http://schemas.openxmlformats.org/officeDocument/2006/relationships/package" Target="../embeddings/Microsoft_Office_Word___109.docx"/><Relationship Id="rId9" Type="http://schemas.openxmlformats.org/officeDocument/2006/relationships/slide" Target="slide6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Office_Word___1.docx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5" Type="http://schemas.openxmlformats.org/officeDocument/2006/relationships/package" Target="../embeddings/Microsoft_Office_Word___3.docx"/><Relationship Id="rId4" Type="http://schemas.openxmlformats.org/officeDocument/2006/relationships/package" Target="../embeddings/Microsoft_Office_Word___2.docx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slide" Target="slide60.xml"/><Relationship Id="rId3" Type="http://schemas.openxmlformats.org/officeDocument/2006/relationships/package" Target="../embeddings/Microsoft_Office_Word___111.docx"/><Relationship Id="rId7" Type="http://schemas.openxmlformats.org/officeDocument/2006/relationships/slide" Target="slide51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9.vml"/><Relationship Id="rId6" Type="http://schemas.openxmlformats.org/officeDocument/2006/relationships/slide" Target="slide43.xml"/><Relationship Id="rId5" Type="http://schemas.openxmlformats.org/officeDocument/2006/relationships/package" Target="../embeddings/Microsoft_Office_Word___113.docx"/><Relationship Id="rId4" Type="http://schemas.openxmlformats.org/officeDocument/2006/relationships/package" Target="../embeddings/Microsoft_Office_Word___112.docx"/><Relationship Id="rId9" Type="http://schemas.openxmlformats.org/officeDocument/2006/relationships/slide" Target="slide67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slide" Target="slide51.xml"/><Relationship Id="rId3" Type="http://schemas.openxmlformats.org/officeDocument/2006/relationships/package" Target="../embeddings/Microsoft_Office_Word___114.docx"/><Relationship Id="rId7" Type="http://schemas.openxmlformats.org/officeDocument/2006/relationships/slide" Target="slide43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40.vml"/><Relationship Id="rId6" Type="http://schemas.openxmlformats.org/officeDocument/2006/relationships/package" Target="../embeddings/Microsoft_Office_Word___117.docx"/><Relationship Id="rId11" Type="http://schemas.openxmlformats.org/officeDocument/2006/relationships/package" Target="../embeddings/Microsoft_Office_Word___118.docx"/><Relationship Id="rId5" Type="http://schemas.openxmlformats.org/officeDocument/2006/relationships/package" Target="../embeddings/Microsoft_Office_Word___116.docx"/><Relationship Id="rId10" Type="http://schemas.openxmlformats.org/officeDocument/2006/relationships/slide" Target="slide67.xml"/><Relationship Id="rId4" Type="http://schemas.openxmlformats.org/officeDocument/2006/relationships/package" Target="../embeddings/Microsoft_Office_Word___115.docx"/><Relationship Id="rId9" Type="http://schemas.openxmlformats.org/officeDocument/2006/relationships/slide" Target="slide60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slide" Target="slide67.xml"/><Relationship Id="rId3" Type="http://schemas.openxmlformats.org/officeDocument/2006/relationships/image" Target="../media/image131.png"/><Relationship Id="rId7" Type="http://schemas.openxmlformats.org/officeDocument/2006/relationships/slide" Target="slide60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41.vml"/><Relationship Id="rId6" Type="http://schemas.openxmlformats.org/officeDocument/2006/relationships/slide" Target="slide51.xml"/><Relationship Id="rId5" Type="http://schemas.openxmlformats.org/officeDocument/2006/relationships/slide" Target="slide43.xml"/><Relationship Id="rId4" Type="http://schemas.openxmlformats.org/officeDocument/2006/relationships/package" Target="../embeddings/Microsoft_Office_Word___119.docx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slide" Target="slide51.xml"/><Relationship Id="rId3" Type="http://schemas.openxmlformats.org/officeDocument/2006/relationships/package" Target="../embeddings/Microsoft_Office_Word___120.docx"/><Relationship Id="rId7" Type="http://schemas.openxmlformats.org/officeDocument/2006/relationships/slide" Target="slide43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42.vml"/><Relationship Id="rId6" Type="http://schemas.openxmlformats.org/officeDocument/2006/relationships/package" Target="../embeddings/Microsoft_Office_Word___123.docx"/><Relationship Id="rId5" Type="http://schemas.openxmlformats.org/officeDocument/2006/relationships/package" Target="../embeddings/Microsoft_Office_Word___122.docx"/><Relationship Id="rId10" Type="http://schemas.openxmlformats.org/officeDocument/2006/relationships/slide" Target="slide67.xml"/><Relationship Id="rId4" Type="http://schemas.openxmlformats.org/officeDocument/2006/relationships/package" Target="../embeddings/Microsoft_Office_Word___121.docx"/><Relationship Id="rId9" Type="http://schemas.openxmlformats.org/officeDocument/2006/relationships/slide" Target="slide60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slide" Target="slide67.xml"/><Relationship Id="rId3" Type="http://schemas.openxmlformats.org/officeDocument/2006/relationships/package" Target="../embeddings/Microsoft_Office_Word___124.docx"/><Relationship Id="rId7" Type="http://schemas.openxmlformats.org/officeDocument/2006/relationships/slide" Target="slide60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43.vml"/><Relationship Id="rId6" Type="http://schemas.openxmlformats.org/officeDocument/2006/relationships/slide" Target="slide51.xml"/><Relationship Id="rId5" Type="http://schemas.openxmlformats.org/officeDocument/2006/relationships/slide" Target="slide43.xml"/><Relationship Id="rId4" Type="http://schemas.openxmlformats.org/officeDocument/2006/relationships/package" Target="../embeddings/Microsoft_Office_Word___125.docx"/><Relationship Id="rId9" Type="http://schemas.openxmlformats.org/officeDocument/2006/relationships/package" Target="../embeddings/Microsoft_Office_Word___126.docx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slide" Target="slide60.xml"/><Relationship Id="rId3" Type="http://schemas.openxmlformats.org/officeDocument/2006/relationships/package" Target="../embeddings/Microsoft_Office_Word___127.docx"/><Relationship Id="rId7" Type="http://schemas.openxmlformats.org/officeDocument/2006/relationships/slide" Target="slide51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44.vml"/><Relationship Id="rId6" Type="http://schemas.openxmlformats.org/officeDocument/2006/relationships/slide" Target="slide43.xml"/><Relationship Id="rId5" Type="http://schemas.openxmlformats.org/officeDocument/2006/relationships/package" Target="../embeddings/Microsoft_Office_Word___129.docx"/><Relationship Id="rId4" Type="http://schemas.openxmlformats.org/officeDocument/2006/relationships/package" Target="../embeddings/Microsoft_Office_Word___128.docx"/><Relationship Id="rId9" Type="http://schemas.openxmlformats.org/officeDocument/2006/relationships/slide" Target="slide67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slide" Target="slide43.xml"/><Relationship Id="rId3" Type="http://schemas.openxmlformats.org/officeDocument/2006/relationships/package" Target="../embeddings/Microsoft_Office_Word___130.docx"/><Relationship Id="rId7" Type="http://schemas.openxmlformats.org/officeDocument/2006/relationships/package" Target="../embeddings/Microsoft_Office_Word___134.docx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45.vml"/><Relationship Id="rId6" Type="http://schemas.openxmlformats.org/officeDocument/2006/relationships/package" Target="../embeddings/Microsoft_Office_Word___133.docx"/><Relationship Id="rId11" Type="http://schemas.openxmlformats.org/officeDocument/2006/relationships/slide" Target="slide67.xml"/><Relationship Id="rId5" Type="http://schemas.openxmlformats.org/officeDocument/2006/relationships/package" Target="../embeddings/Microsoft_Office_Word___132.docx"/><Relationship Id="rId10" Type="http://schemas.openxmlformats.org/officeDocument/2006/relationships/slide" Target="slide60.xml"/><Relationship Id="rId4" Type="http://schemas.openxmlformats.org/officeDocument/2006/relationships/package" Target="../embeddings/Microsoft_Office_Word___131.docx"/><Relationship Id="rId9" Type="http://schemas.openxmlformats.org/officeDocument/2006/relationships/slide" Target="slide51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slide" Target="slide67.xml"/><Relationship Id="rId3" Type="http://schemas.openxmlformats.org/officeDocument/2006/relationships/package" Target="../embeddings/Microsoft_Office_Word___135.docx"/><Relationship Id="rId7" Type="http://schemas.openxmlformats.org/officeDocument/2006/relationships/slide" Target="slide60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46.vml"/><Relationship Id="rId6" Type="http://schemas.openxmlformats.org/officeDocument/2006/relationships/slide" Target="slide51.xml"/><Relationship Id="rId5" Type="http://schemas.openxmlformats.org/officeDocument/2006/relationships/slide" Target="slide43.xml"/><Relationship Id="rId4" Type="http://schemas.openxmlformats.org/officeDocument/2006/relationships/package" Target="../embeddings/Microsoft_Office_Word___136.docx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Microsoft_Office_Word___138.docx"/><Relationship Id="rId3" Type="http://schemas.openxmlformats.org/officeDocument/2006/relationships/package" Target="../embeddings/Microsoft_Office_Word___137.docx"/><Relationship Id="rId7" Type="http://schemas.openxmlformats.org/officeDocument/2006/relationships/slide" Target="slide67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47.vml"/><Relationship Id="rId6" Type="http://schemas.openxmlformats.org/officeDocument/2006/relationships/slide" Target="slide60.xml"/><Relationship Id="rId5" Type="http://schemas.openxmlformats.org/officeDocument/2006/relationships/slide" Target="slide51.xml"/><Relationship Id="rId10" Type="http://schemas.openxmlformats.org/officeDocument/2006/relationships/package" Target="../embeddings/Microsoft_Office_Word___140.docx"/><Relationship Id="rId4" Type="http://schemas.openxmlformats.org/officeDocument/2006/relationships/slide" Target="slide43.xml"/><Relationship Id="rId9" Type="http://schemas.openxmlformats.org/officeDocument/2006/relationships/package" Target="../embeddings/Microsoft_Office_Word___139.docx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Microsoft_Office_Word___142.docx"/><Relationship Id="rId3" Type="http://schemas.openxmlformats.org/officeDocument/2006/relationships/slide" Target="slide43.xml"/><Relationship Id="rId7" Type="http://schemas.openxmlformats.org/officeDocument/2006/relationships/package" Target="../embeddings/Microsoft_Office_Word___141.docx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48.vml"/><Relationship Id="rId6" Type="http://schemas.openxmlformats.org/officeDocument/2006/relationships/slide" Target="slide67.xml"/><Relationship Id="rId11" Type="http://schemas.openxmlformats.org/officeDocument/2006/relationships/package" Target="../embeddings/Microsoft_Office_Word___145.docx"/><Relationship Id="rId5" Type="http://schemas.openxmlformats.org/officeDocument/2006/relationships/slide" Target="slide60.xml"/><Relationship Id="rId10" Type="http://schemas.openxmlformats.org/officeDocument/2006/relationships/package" Target="../embeddings/Microsoft_Office_Word___144.docx"/><Relationship Id="rId4" Type="http://schemas.openxmlformats.org/officeDocument/2006/relationships/slide" Target="slide51.xml"/><Relationship Id="rId9" Type="http://schemas.openxmlformats.org/officeDocument/2006/relationships/package" Target="../embeddings/Microsoft_Office_Word___143.docx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Office_Word___4.docx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.v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png"/><Relationship Id="rId3" Type="http://schemas.openxmlformats.org/officeDocument/2006/relationships/package" Target="../embeddings/Microsoft_Office_Word___146.docx"/><Relationship Id="rId7" Type="http://schemas.openxmlformats.org/officeDocument/2006/relationships/slide" Target="slide67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49.vml"/><Relationship Id="rId6" Type="http://schemas.openxmlformats.org/officeDocument/2006/relationships/slide" Target="slide60.xml"/><Relationship Id="rId5" Type="http://schemas.openxmlformats.org/officeDocument/2006/relationships/slide" Target="slide51.xml"/><Relationship Id="rId4" Type="http://schemas.openxmlformats.org/officeDocument/2006/relationships/slide" Target="slide43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slide" Target="slide60.xml"/><Relationship Id="rId3" Type="http://schemas.openxmlformats.org/officeDocument/2006/relationships/package" Target="../embeddings/Microsoft_Office_Word___147.docx"/><Relationship Id="rId7" Type="http://schemas.openxmlformats.org/officeDocument/2006/relationships/slide" Target="slide51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50.vml"/><Relationship Id="rId6" Type="http://schemas.openxmlformats.org/officeDocument/2006/relationships/slide" Target="slide43.xml"/><Relationship Id="rId5" Type="http://schemas.openxmlformats.org/officeDocument/2006/relationships/package" Target="../embeddings/Microsoft_Office_Word___149.docx"/><Relationship Id="rId10" Type="http://schemas.openxmlformats.org/officeDocument/2006/relationships/oleObject" Target="../embeddings/oleObject1.bin"/><Relationship Id="rId4" Type="http://schemas.openxmlformats.org/officeDocument/2006/relationships/package" Target="../embeddings/Microsoft_Office_Word___148.docx"/><Relationship Id="rId9" Type="http://schemas.openxmlformats.org/officeDocument/2006/relationships/slide" Target="slide67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slide" Target="slide51.xml"/><Relationship Id="rId3" Type="http://schemas.openxmlformats.org/officeDocument/2006/relationships/package" Target="../embeddings/Microsoft_Office_Word___150.docx"/><Relationship Id="rId7" Type="http://schemas.openxmlformats.org/officeDocument/2006/relationships/slide" Target="slide43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51.vml"/><Relationship Id="rId6" Type="http://schemas.openxmlformats.org/officeDocument/2006/relationships/package" Target="../embeddings/Microsoft_Office_Word___153.docx"/><Relationship Id="rId11" Type="http://schemas.openxmlformats.org/officeDocument/2006/relationships/package" Target="../embeddings/Microsoft_Office_Word___154.docx"/><Relationship Id="rId5" Type="http://schemas.openxmlformats.org/officeDocument/2006/relationships/package" Target="../embeddings/Microsoft_Office_Word___152.docx"/><Relationship Id="rId10" Type="http://schemas.openxmlformats.org/officeDocument/2006/relationships/slide" Target="slide67.xml"/><Relationship Id="rId4" Type="http://schemas.openxmlformats.org/officeDocument/2006/relationships/package" Target="../embeddings/Microsoft_Office_Word___151.docx"/><Relationship Id="rId9" Type="http://schemas.openxmlformats.org/officeDocument/2006/relationships/slide" Target="slide60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3" Type="http://schemas.openxmlformats.org/officeDocument/2006/relationships/slide" Target="slide43.xml"/><Relationship Id="rId7" Type="http://schemas.openxmlformats.org/officeDocument/2006/relationships/package" Target="../embeddings/Microsoft_Office_Word___155.docx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52.vml"/><Relationship Id="rId6" Type="http://schemas.openxmlformats.org/officeDocument/2006/relationships/slide" Target="slide67.xml"/><Relationship Id="rId5" Type="http://schemas.openxmlformats.org/officeDocument/2006/relationships/slide" Target="slide60.xml"/><Relationship Id="rId4" Type="http://schemas.openxmlformats.org/officeDocument/2006/relationships/slide" Target="slide51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Microsoft_Office_Word___157.docx"/><Relationship Id="rId3" Type="http://schemas.openxmlformats.org/officeDocument/2006/relationships/package" Target="../embeddings/Microsoft_Office_Word___156.docx"/><Relationship Id="rId7" Type="http://schemas.openxmlformats.org/officeDocument/2006/relationships/slide" Target="slide67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53.vml"/><Relationship Id="rId6" Type="http://schemas.openxmlformats.org/officeDocument/2006/relationships/slide" Target="slide60.xml"/><Relationship Id="rId5" Type="http://schemas.openxmlformats.org/officeDocument/2006/relationships/slide" Target="slide51.xml"/><Relationship Id="rId4" Type="http://schemas.openxmlformats.org/officeDocument/2006/relationships/slide" Target="slide43.xml"/><Relationship Id="rId9" Type="http://schemas.openxmlformats.org/officeDocument/2006/relationships/package" Target="../embeddings/Microsoft_Office_Word___158.docx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slide" Target="slide67.xml"/><Relationship Id="rId3" Type="http://schemas.openxmlformats.org/officeDocument/2006/relationships/package" Target="../embeddings/Microsoft_Office_Word___159.docx"/><Relationship Id="rId7" Type="http://schemas.openxmlformats.org/officeDocument/2006/relationships/slide" Target="slide60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54.vml"/><Relationship Id="rId6" Type="http://schemas.openxmlformats.org/officeDocument/2006/relationships/slide" Target="slide51.xml"/><Relationship Id="rId5" Type="http://schemas.openxmlformats.org/officeDocument/2006/relationships/slide" Target="slide43.xml"/><Relationship Id="rId10" Type="http://schemas.openxmlformats.org/officeDocument/2006/relationships/package" Target="../embeddings/Microsoft_Office_Word___162.docx"/><Relationship Id="rId4" Type="http://schemas.openxmlformats.org/officeDocument/2006/relationships/package" Target="../embeddings/Microsoft_Office_Word___160.docx"/><Relationship Id="rId9" Type="http://schemas.openxmlformats.org/officeDocument/2006/relationships/package" Target="../embeddings/Microsoft_Office_Word___161.docx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Microsoft_Office_Word___164.docx"/><Relationship Id="rId3" Type="http://schemas.openxmlformats.org/officeDocument/2006/relationships/package" Target="../embeddings/Microsoft_Office_Word___163.docx"/><Relationship Id="rId7" Type="http://schemas.openxmlformats.org/officeDocument/2006/relationships/slide" Target="slide67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55.vml"/><Relationship Id="rId6" Type="http://schemas.openxmlformats.org/officeDocument/2006/relationships/slide" Target="slide60.xml"/><Relationship Id="rId5" Type="http://schemas.openxmlformats.org/officeDocument/2006/relationships/slide" Target="slide51.xml"/><Relationship Id="rId4" Type="http://schemas.openxmlformats.org/officeDocument/2006/relationships/slide" Target="slide43.xm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Microsoft_Office_Word___165.docx"/><Relationship Id="rId3" Type="http://schemas.openxmlformats.org/officeDocument/2006/relationships/image" Target="../media/image181.png"/><Relationship Id="rId7" Type="http://schemas.openxmlformats.org/officeDocument/2006/relationships/slide" Target="slide67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56.vml"/><Relationship Id="rId6" Type="http://schemas.openxmlformats.org/officeDocument/2006/relationships/slide" Target="slide60.xml"/><Relationship Id="rId5" Type="http://schemas.openxmlformats.org/officeDocument/2006/relationships/slide" Target="slide51.xml"/><Relationship Id="rId4" Type="http://schemas.openxmlformats.org/officeDocument/2006/relationships/slide" Target="slide43.xml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slide" Target="slide67.xml"/><Relationship Id="rId3" Type="http://schemas.openxmlformats.org/officeDocument/2006/relationships/package" Target="../embeddings/Microsoft_Office_Word___166.docx"/><Relationship Id="rId7" Type="http://schemas.openxmlformats.org/officeDocument/2006/relationships/slide" Target="slide60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57.vml"/><Relationship Id="rId6" Type="http://schemas.openxmlformats.org/officeDocument/2006/relationships/slide" Target="slide51.xml"/><Relationship Id="rId5" Type="http://schemas.openxmlformats.org/officeDocument/2006/relationships/slide" Target="slide43.xml"/><Relationship Id="rId4" Type="http://schemas.openxmlformats.org/officeDocument/2006/relationships/package" Target="../embeddings/Microsoft_Office_Word___167.docx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slide" Target="slide60.xml"/><Relationship Id="rId3" Type="http://schemas.openxmlformats.org/officeDocument/2006/relationships/package" Target="../embeddings/Microsoft_Office_Word___168.docx"/><Relationship Id="rId7" Type="http://schemas.openxmlformats.org/officeDocument/2006/relationships/slide" Target="slide51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58.vml"/><Relationship Id="rId6" Type="http://schemas.openxmlformats.org/officeDocument/2006/relationships/slide" Target="slide43.xml"/><Relationship Id="rId11" Type="http://schemas.openxmlformats.org/officeDocument/2006/relationships/package" Target="../embeddings/Microsoft_Office_Word___171.docx"/><Relationship Id="rId5" Type="http://schemas.openxmlformats.org/officeDocument/2006/relationships/package" Target="../embeddings/Microsoft_Office_Word___170.docx"/><Relationship Id="rId10" Type="http://schemas.openxmlformats.org/officeDocument/2006/relationships/image" Target="../media/image188.png"/><Relationship Id="rId4" Type="http://schemas.openxmlformats.org/officeDocument/2006/relationships/package" Target="../embeddings/Microsoft_Office_Word___169.docx"/><Relationship Id="rId9" Type="http://schemas.openxmlformats.org/officeDocument/2006/relationships/slide" Target="slide6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Office_Word___5.docx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.vml"/><Relationship Id="rId5" Type="http://schemas.openxmlformats.org/officeDocument/2006/relationships/package" Target="../embeddings/Microsoft_Office_Word___7.docx"/><Relationship Id="rId4" Type="http://schemas.openxmlformats.org/officeDocument/2006/relationships/package" Target="../embeddings/Microsoft_Office_Word___6.docx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slide" Target="slide67.xml"/><Relationship Id="rId3" Type="http://schemas.openxmlformats.org/officeDocument/2006/relationships/package" Target="../embeddings/Microsoft_Office_Word___172.docx"/><Relationship Id="rId7" Type="http://schemas.openxmlformats.org/officeDocument/2006/relationships/slide" Target="slide60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59.vml"/><Relationship Id="rId6" Type="http://schemas.openxmlformats.org/officeDocument/2006/relationships/slide" Target="slide51.xml"/><Relationship Id="rId5" Type="http://schemas.openxmlformats.org/officeDocument/2006/relationships/slide" Target="slide43.xml"/><Relationship Id="rId10" Type="http://schemas.openxmlformats.org/officeDocument/2006/relationships/package" Target="../embeddings/Microsoft_Office_Word___175.docx"/><Relationship Id="rId4" Type="http://schemas.openxmlformats.org/officeDocument/2006/relationships/package" Target="../embeddings/Microsoft_Office_Word___173.docx"/><Relationship Id="rId9" Type="http://schemas.openxmlformats.org/officeDocument/2006/relationships/package" Target="../embeddings/Microsoft_Office_Word___174.docx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Microsoft_Office_Word___177.docx"/><Relationship Id="rId3" Type="http://schemas.openxmlformats.org/officeDocument/2006/relationships/slide" Target="slide43.xml"/><Relationship Id="rId7" Type="http://schemas.openxmlformats.org/officeDocument/2006/relationships/package" Target="../embeddings/Microsoft_Office_Word___176.docx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60.vml"/><Relationship Id="rId6" Type="http://schemas.openxmlformats.org/officeDocument/2006/relationships/slide" Target="slide67.xml"/><Relationship Id="rId5" Type="http://schemas.openxmlformats.org/officeDocument/2006/relationships/slide" Target="slide60.xml"/><Relationship Id="rId10" Type="http://schemas.openxmlformats.org/officeDocument/2006/relationships/image" Target="../media/image188.png"/><Relationship Id="rId4" Type="http://schemas.openxmlformats.org/officeDocument/2006/relationships/slide" Target="slide51.xml"/><Relationship Id="rId9" Type="http://schemas.openxmlformats.org/officeDocument/2006/relationships/package" Target="../embeddings/Microsoft_Office_Word___178.docx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slide" Target="slide60.xml"/><Relationship Id="rId3" Type="http://schemas.openxmlformats.org/officeDocument/2006/relationships/package" Target="../embeddings/Microsoft_Office_Word___179.docx"/><Relationship Id="rId7" Type="http://schemas.openxmlformats.org/officeDocument/2006/relationships/slide" Target="slide51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61.vml"/><Relationship Id="rId6" Type="http://schemas.openxmlformats.org/officeDocument/2006/relationships/slide" Target="slide43.xml"/><Relationship Id="rId5" Type="http://schemas.openxmlformats.org/officeDocument/2006/relationships/package" Target="../embeddings/Microsoft_Office_Word___181.docx"/><Relationship Id="rId4" Type="http://schemas.openxmlformats.org/officeDocument/2006/relationships/package" Target="../embeddings/Microsoft_Office_Word___180.docx"/><Relationship Id="rId9" Type="http://schemas.openxmlformats.org/officeDocument/2006/relationships/slide" Target="slide67.xml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Microsoft_Office_Word___182.docx"/><Relationship Id="rId3" Type="http://schemas.openxmlformats.org/officeDocument/2006/relationships/slide" Target="slide43.xml"/><Relationship Id="rId7" Type="http://schemas.openxmlformats.org/officeDocument/2006/relationships/image" Target="../media/image200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62.vml"/><Relationship Id="rId6" Type="http://schemas.openxmlformats.org/officeDocument/2006/relationships/slide" Target="slide67.xml"/><Relationship Id="rId5" Type="http://schemas.openxmlformats.org/officeDocument/2006/relationships/slide" Target="slide60.xml"/><Relationship Id="rId4" Type="http://schemas.openxmlformats.org/officeDocument/2006/relationships/slide" Target="slide51.xml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Microsoft_Office_Word___184.docx"/><Relationship Id="rId3" Type="http://schemas.openxmlformats.org/officeDocument/2006/relationships/package" Target="../embeddings/Microsoft_Office_Word___183.docx"/><Relationship Id="rId7" Type="http://schemas.openxmlformats.org/officeDocument/2006/relationships/slide" Target="slide67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63.vml"/><Relationship Id="rId6" Type="http://schemas.openxmlformats.org/officeDocument/2006/relationships/slide" Target="slide60.xml"/><Relationship Id="rId5" Type="http://schemas.openxmlformats.org/officeDocument/2006/relationships/slide" Target="slide51.xml"/><Relationship Id="rId4" Type="http://schemas.openxmlformats.org/officeDocument/2006/relationships/slide" Target="slide43.xml"/><Relationship Id="rId9" Type="http://schemas.openxmlformats.org/officeDocument/2006/relationships/package" Target="../embeddings/Microsoft_Office_Word___185.docx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Microsoft_Office_Word___187.docx"/><Relationship Id="rId3" Type="http://schemas.openxmlformats.org/officeDocument/2006/relationships/slide" Target="slide43.xml"/><Relationship Id="rId7" Type="http://schemas.openxmlformats.org/officeDocument/2006/relationships/package" Target="../embeddings/Microsoft_Office_Word___186.docx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64.vml"/><Relationship Id="rId6" Type="http://schemas.openxmlformats.org/officeDocument/2006/relationships/slide" Target="slide67.xml"/><Relationship Id="rId5" Type="http://schemas.openxmlformats.org/officeDocument/2006/relationships/slide" Target="slide60.xml"/><Relationship Id="rId4" Type="http://schemas.openxmlformats.org/officeDocument/2006/relationships/slide" Target="slide51.xml"/><Relationship Id="rId9" Type="http://schemas.openxmlformats.org/officeDocument/2006/relationships/package" Target="../embeddings/Microsoft_Office_Word___188.docx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Microsoft_Office_Word___190.docx"/><Relationship Id="rId3" Type="http://schemas.openxmlformats.org/officeDocument/2006/relationships/slide" Target="slide43.xml"/><Relationship Id="rId7" Type="http://schemas.openxmlformats.org/officeDocument/2006/relationships/package" Target="../embeddings/Microsoft_Office_Word___189.docx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65.vml"/><Relationship Id="rId6" Type="http://schemas.openxmlformats.org/officeDocument/2006/relationships/slide" Target="slide67.xml"/><Relationship Id="rId5" Type="http://schemas.openxmlformats.org/officeDocument/2006/relationships/slide" Target="slide60.xml"/><Relationship Id="rId10" Type="http://schemas.openxmlformats.org/officeDocument/2006/relationships/package" Target="../embeddings/Microsoft_Office_Word___192.docx"/><Relationship Id="rId4" Type="http://schemas.openxmlformats.org/officeDocument/2006/relationships/slide" Target="slide51.xml"/><Relationship Id="rId9" Type="http://schemas.openxmlformats.org/officeDocument/2006/relationships/package" Target="../embeddings/Microsoft_Office_Word___191.docx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Microsoft_Office_Word___194.docx"/><Relationship Id="rId3" Type="http://schemas.openxmlformats.org/officeDocument/2006/relationships/package" Target="../embeddings/Microsoft_Office_Word___193.docx"/><Relationship Id="rId7" Type="http://schemas.openxmlformats.org/officeDocument/2006/relationships/slide" Target="slide67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66.vml"/><Relationship Id="rId6" Type="http://schemas.openxmlformats.org/officeDocument/2006/relationships/slide" Target="slide60.xml"/><Relationship Id="rId5" Type="http://schemas.openxmlformats.org/officeDocument/2006/relationships/slide" Target="slide51.xml"/><Relationship Id="rId10" Type="http://schemas.openxmlformats.org/officeDocument/2006/relationships/package" Target="../embeddings/Microsoft_Office_Word___196.docx"/><Relationship Id="rId4" Type="http://schemas.openxmlformats.org/officeDocument/2006/relationships/slide" Target="slide43.xml"/><Relationship Id="rId9" Type="http://schemas.openxmlformats.org/officeDocument/2006/relationships/package" Target="../embeddings/Microsoft_Office_Word___195.docx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Microsoft_Office_Word___197.docx"/><Relationship Id="rId3" Type="http://schemas.openxmlformats.org/officeDocument/2006/relationships/image" Target="../media/image200.png"/><Relationship Id="rId7" Type="http://schemas.openxmlformats.org/officeDocument/2006/relationships/slide" Target="slide67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67.vml"/><Relationship Id="rId6" Type="http://schemas.openxmlformats.org/officeDocument/2006/relationships/slide" Target="slide60.xml"/><Relationship Id="rId5" Type="http://schemas.openxmlformats.org/officeDocument/2006/relationships/slide" Target="slide51.xml"/><Relationship Id="rId4" Type="http://schemas.openxmlformats.org/officeDocument/2006/relationships/slide" Target="slide43.xml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Microsoft_Office_Word___199.docx"/><Relationship Id="rId3" Type="http://schemas.openxmlformats.org/officeDocument/2006/relationships/package" Target="../embeddings/Microsoft_Office_Word___198.docx"/><Relationship Id="rId7" Type="http://schemas.openxmlformats.org/officeDocument/2006/relationships/slide" Target="slide67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68.vml"/><Relationship Id="rId6" Type="http://schemas.openxmlformats.org/officeDocument/2006/relationships/slide" Target="slide60.xml"/><Relationship Id="rId5" Type="http://schemas.openxmlformats.org/officeDocument/2006/relationships/slide" Target="slide51.xml"/><Relationship Id="rId10" Type="http://schemas.openxmlformats.org/officeDocument/2006/relationships/package" Target="../embeddings/Microsoft_Office_Word___201.docx"/><Relationship Id="rId4" Type="http://schemas.openxmlformats.org/officeDocument/2006/relationships/slide" Target="slide43.xml"/><Relationship Id="rId9" Type="http://schemas.openxmlformats.org/officeDocument/2006/relationships/package" Target="../embeddings/Microsoft_Office_Word___200.docx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Office_Word___8.docx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4.vml"/><Relationship Id="rId6" Type="http://schemas.openxmlformats.org/officeDocument/2006/relationships/package" Target="../embeddings/Microsoft_Office_Word___11.docx"/><Relationship Id="rId5" Type="http://schemas.openxmlformats.org/officeDocument/2006/relationships/package" Target="../embeddings/Microsoft_Office_Word___10.docx"/><Relationship Id="rId4" Type="http://schemas.openxmlformats.org/officeDocument/2006/relationships/package" Target="../embeddings/Microsoft_Office_Word___9.docx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Microsoft_Office_Word___203.docx"/><Relationship Id="rId3" Type="http://schemas.openxmlformats.org/officeDocument/2006/relationships/slide" Target="slide43.xml"/><Relationship Id="rId7" Type="http://schemas.openxmlformats.org/officeDocument/2006/relationships/package" Target="../embeddings/Microsoft_Office_Word___202.docx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69.vml"/><Relationship Id="rId6" Type="http://schemas.openxmlformats.org/officeDocument/2006/relationships/slide" Target="slide67.xml"/><Relationship Id="rId5" Type="http://schemas.openxmlformats.org/officeDocument/2006/relationships/slide" Target="slide60.xml"/><Relationship Id="rId10" Type="http://schemas.openxmlformats.org/officeDocument/2006/relationships/package" Target="../embeddings/Microsoft_Office_Word___205.docx"/><Relationship Id="rId4" Type="http://schemas.openxmlformats.org/officeDocument/2006/relationships/slide" Target="slide51.xml"/><Relationship Id="rId9" Type="http://schemas.openxmlformats.org/officeDocument/2006/relationships/package" Target="../embeddings/Microsoft_Office_Word___204.docx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Microsoft_Office_Word___207.docx"/><Relationship Id="rId13" Type="http://schemas.openxmlformats.org/officeDocument/2006/relationships/image" Target="../media/image4.png"/><Relationship Id="rId3" Type="http://schemas.openxmlformats.org/officeDocument/2006/relationships/package" Target="../embeddings/Microsoft_Office_Word___206.docx"/><Relationship Id="rId7" Type="http://schemas.openxmlformats.org/officeDocument/2006/relationships/slide" Target="slide67.xml"/><Relationship Id="rId12" Type="http://schemas.openxmlformats.org/officeDocument/2006/relationships/slide" Target="slide3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70.vml"/><Relationship Id="rId6" Type="http://schemas.openxmlformats.org/officeDocument/2006/relationships/slide" Target="slide60.xml"/><Relationship Id="rId11" Type="http://schemas.openxmlformats.org/officeDocument/2006/relationships/package" Target="../embeddings/Microsoft_Office_Word___210.docx"/><Relationship Id="rId5" Type="http://schemas.openxmlformats.org/officeDocument/2006/relationships/slide" Target="slide51.xml"/><Relationship Id="rId10" Type="http://schemas.openxmlformats.org/officeDocument/2006/relationships/package" Target="../embeddings/Microsoft_Office_Word___209.docx"/><Relationship Id="rId4" Type="http://schemas.openxmlformats.org/officeDocument/2006/relationships/slide" Target="slide43.xml"/><Relationship Id="rId9" Type="http://schemas.openxmlformats.org/officeDocument/2006/relationships/package" Target="../embeddings/Microsoft_Office_Word___208.docx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11"/>
          <p:cNvSpPr txBox="1"/>
          <p:nvPr/>
        </p:nvSpPr>
        <p:spPr>
          <a:xfrm>
            <a:off x="54546" y="812617"/>
            <a:ext cx="1640154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500" b="1" dirty="0" smtClean="0">
                <a:solidFill>
                  <a:schemeClr val="bg1">
                    <a:lumMod val="50000"/>
                  </a:schemeClr>
                </a:solidFill>
                <a:effectLst>
                  <a:reflection blurRad="25400" stA="30000" endPos="30000" dist="50800" dir="5400000" sy="-100000" algn="bl" rotWithShape="0"/>
                </a:effectLst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专题</a:t>
            </a:r>
            <a:r>
              <a:rPr lang="en-US" altLang="zh-CN" sz="1500" b="1" dirty="0" smtClean="0">
                <a:solidFill>
                  <a:schemeClr val="bg1">
                    <a:lumMod val="50000"/>
                  </a:schemeClr>
                </a:solidFill>
                <a:effectLst>
                  <a:reflection blurRad="25400" stA="30000" endPos="30000" dist="50800" dir="5400000" sy="-100000" algn="bl" rotWithShape="0"/>
                </a:effectLst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7   </a:t>
            </a:r>
            <a:r>
              <a:rPr lang="zh-CN" altLang="en-US" sz="1500" b="1" dirty="0" smtClean="0">
                <a:solidFill>
                  <a:schemeClr val="bg1">
                    <a:lumMod val="50000"/>
                  </a:schemeClr>
                </a:solidFill>
                <a:effectLst>
                  <a:reflection blurRad="25400" stA="30000" endPos="30000" dist="50800" dir="5400000" sy="-100000" algn="bl" rotWithShape="0"/>
                </a:effectLst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解析几何</a:t>
            </a:r>
            <a:endParaRPr lang="zh-CN" altLang="en-US" sz="1500" b="1" dirty="0">
              <a:solidFill>
                <a:schemeClr val="bg1">
                  <a:lumMod val="50000"/>
                </a:schemeClr>
              </a:solidFill>
              <a:effectLst>
                <a:reflection blurRad="25400" stA="30000" endPos="30000" dist="50800" dir="5400000" sy="-100000" algn="bl" rotWithShape="0"/>
              </a:effectLst>
              <a:latin typeface="Times New Roman" pitchFamily="18" charset="0"/>
              <a:ea typeface="微软雅黑" pitchFamily="34" charset="-122"/>
              <a:cs typeface="Times New Roman" pitchFamily="18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0" y="1164357"/>
            <a:ext cx="9144000" cy="237626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dirty="0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pic>
        <p:nvPicPr>
          <p:cNvPr id="14" name="Picture 6" descr="C:\Users\x201i\Desktop\未标题-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0" y="4515966"/>
            <a:ext cx="9144000" cy="46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-42540" y="3781028"/>
            <a:ext cx="91473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zh-CN" altLang="zh-CN" sz="4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25400" stA="30000" endPos="30000" dist="50800" dir="5400000" sy="-100000" algn="bl" rotWithShape="0"/>
                </a:effectLst>
                <a:latin typeface="Times New Roman" pitchFamily="18" charset="0"/>
                <a:ea typeface="微软雅黑" pitchFamily="34" charset="-122"/>
              </a:rPr>
              <a:t>第</a:t>
            </a:r>
            <a:r>
              <a:rPr lang="en-US" altLang="zh-CN" sz="4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25400" stA="30000" endPos="30000" dist="50800" dir="5400000" sy="-100000" algn="bl" rotWithShape="0"/>
                </a:effectLst>
                <a:latin typeface="Times New Roman" pitchFamily="18" charset="0"/>
                <a:ea typeface="微软雅黑" pitchFamily="34" charset="-122"/>
              </a:rPr>
              <a:t>29</a:t>
            </a:r>
            <a:r>
              <a:rPr lang="zh-CN" altLang="zh-CN" sz="4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25400" stA="30000" endPos="30000" dist="50800" dir="5400000" sy="-100000" algn="bl" rotWithShape="0"/>
                </a:effectLst>
                <a:latin typeface="Times New Roman" pitchFamily="18" charset="0"/>
                <a:ea typeface="微软雅黑" pitchFamily="34" charset="-122"/>
              </a:rPr>
              <a:t>练　圆锥曲线中的探索性问题</a:t>
            </a: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 xmlns="">
                  <a14:imgLayer r:embed="rId4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472369" y="1185237"/>
            <a:ext cx="4199263" cy="2362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5909443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222750" y="827391"/>
            <a:ext cx="8647507" cy="361656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(2)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定值问题的求解策略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在解析几何中，有些几何量与参数无关，这就是</a:t>
            </a:r>
            <a:r>
              <a:rPr lang="en-US" altLang="zh-CN" sz="26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定值</a:t>
            </a:r>
            <a:r>
              <a:rPr lang="en-US" altLang="zh-CN" sz="26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问题，解决这类问题常通过取特殊值，先确定</a:t>
            </a:r>
            <a:r>
              <a:rPr lang="en-US" altLang="zh-CN" sz="26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定值</a:t>
            </a:r>
            <a:r>
              <a:rPr lang="en-US" altLang="zh-CN" sz="26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是多少，再进行证明，或者将问题转化为代数式，再证明该式是与变量无关的常数或者由该等式与变量无关，令其系数等于零即可得到定值．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3826074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157968" y="1833002"/>
            <a:ext cx="8310084" cy="656846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(1)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求</a:t>
            </a:r>
            <a:r>
              <a:rPr lang="en-US" altLang="zh-CN" sz="2800" i="1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的方程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；</a:t>
            </a:r>
            <a:endParaRPr lang="zh-CN" altLang="zh-CN" sz="1100" kern="100" dirty="0">
              <a:latin typeface="宋体"/>
              <a:cs typeface="Courier New"/>
            </a:endParaRPr>
          </a:p>
        </p:txBody>
      </p:sp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3246077717"/>
              </p:ext>
            </p:extLst>
          </p:nvPr>
        </p:nvGraphicFramePr>
        <p:xfrm>
          <a:off x="251520" y="161578"/>
          <a:ext cx="8634413" cy="1981200"/>
        </p:xfrm>
        <a:graphic>
          <a:graphicData uri="http://schemas.openxmlformats.org/presentationml/2006/ole">
            <p:oleObj spid="_x0000_s48217" name="文档" r:id="rId3" imgW="8640341" imgH="1982997" progId="Word.Document.12">
              <p:embed/>
            </p:oleObj>
          </a:graphicData>
        </a:graphic>
      </p:graphicFrame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2487255580"/>
              </p:ext>
            </p:extLst>
          </p:nvPr>
        </p:nvGraphicFramePr>
        <p:xfrm>
          <a:off x="250825" y="2582863"/>
          <a:ext cx="8634413" cy="1158875"/>
        </p:xfrm>
        <a:graphic>
          <a:graphicData uri="http://schemas.openxmlformats.org/presentationml/2006/ole">
            <p:oleObj spid="_x0000_s48218" name="文档" r:id="rId4" imgW="8640341" imgH="1162769" progId="Word.Document.12">
              <p:embed/>
            </p:oleObj>
          </a:graphicData>
        </a:graphic>
      </p:graphicFrame>
      <p:sp>
        <p:nvSpPr>
          <p:cNvPr id="4" name="矩形 3"/>
          <p:cNvSpPr/>
          <p:nvPr/>
        </p:nvSpPr>
        <p:spPr>
          <a:xfrm>
            <a:off x="122744" y="3473946"/>
            <a:ext cx="2823209" cy="61657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解得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en-US" altLang="zh-CN" sz="2600" kern="100" baseline="30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8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b</a:t>
            </a:r>
            <a:r>
              <a:rPr lang="en-US" altLang="zh-CN" sz="2600" kern="100" baseline="30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600" kern="100" dirty="0" smtClean="0">
                <a:latin typeface="Times New Roman"/>
                <a:ea typeface="华文细黑"/>
                <a:cs typeface="Courier New"/>
              </a:rPr>
              <a:t>.</a:t>
            </a:r>
            <a:endParaRPr lang="zh-CN" altLang="zh-CN" sz="1050" kern="100" dirty="0">
              <a:latin typeface="宋体"/>
              <a:cs typeface="Courier New"/>
            </a:endParaRPr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780096512"/>
              </p:ext>
            </p:extLst>
          </p:nvPr>
        </p:nvGraphicFramePr>
        <p:xfrm>
          <a:off x="198442" y="4154006"/>
          <a:ext cx="8629650" cy="1104900"/>
        </p:xfrm>
        <a:graphic>
          <a:graphicData uri="http://schemas.openxmlformats.org/presentationml/2006/ole">
            <p:oleObj spid="_x0000_s48219" name="文档" r:id="rId5" imgW="8640341" imgH="1109573" progId="Word.Document.12">
              <p:embed/>
            </p:oleObj>
          </a:graphicData>
        </a:graphic>
      </p:graphicFrame>
    </p:spTree>
    <p:extLst>
      <p:ext uri="{BB962C8B-B14F-4D97-AF65-F5344CB8AC3E}">
        <p14:creationId xmlns:p14="http://schemas.microsoft.com/office/powerpoint/2010/main" xmlns="" val="33826074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126961" y="242219"/>
            <a:ext cx="8909535" cy="3017236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(2)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直线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l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不过原点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且不平行于坐标轴，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l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与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有两个交点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B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，线段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AB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的中点为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M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，证明：直线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OM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的斜率与直线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l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的斜率的乘积为定值．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>
              <a:lnSpc>
                <a:spcPct val="150000"/>
              </a:lnSpc>
            </a:pPr>
            <a:r>
              <a:rPr lang="zh-CN" altLang="zh-CN" sz="2600" b="1" kern="100" dirty="0">
                <a:solidFill>
                  <a:srgbClr val="0066FF"/>
                </a:solidFill>
                <a:latin typeface="Times New Roman"/>
                <a:ea typeface="微软雅黑"/>
                <a:cs typeface="Times New Roman"/>
              </a:rPr>
              <a:t>证明　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设直线</a:t>
            </a:r>
            <a:r>
              <a:rPr lang="en-US" altLang="zh-CN" sz="2600" i="1" kern="100" dirty="0">
                <a:latin typeface="Times New Roman"/>
                <a:ea typeface="华文细黑"/>
              </a:rPr>
              <a:t>l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：</a:t>
            </a:r>
            <a:r>
              <a:rPr lang="en-US" altLang="zh-CN" sz="2600" i="1" kern="100" dirty="0">
                <a:latin typeface="Times New Roman"/>
                <a:ea typeface="华文细黑"/>
              </a:rPr>
              <a:t>y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600" i="1" kern="100" dirty="0" err="1">
                <a:latin typeface="Times New Roman"/>
                <a:ea typeface="华文细黑"/>
              </a:rPr>
              <a:t>kx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600" i="1" kern="100" dirty="0">
                <a:latin typeface="Times New Roman"/>
                <a:ea typeface="华文细黑"/>
              </a:rPr>
              <a:t>b</a:t>
            </a:r>
            <a:r>
              <a:rPr lang="en-US" altLang="zh-CN" sz="2600" kern="100" dirty="0">
                <a:latin typeface="Times New Roman"/>
                <a:ea typeface="华文细黑"/>
              </a:rPr>
              <a:t>(</a:t>
            </a:r>
            <a:r>
              <a:rPr lang="en-US" altLang="zh-CN" sz="2600" i="1" kern="100" dirty="0">
                <a:latin typeface="Times New Roman"/>
                <a:ea typeface="华文细黑"/>
              </a:rPr>
              <a:t>k</a:t>
            </a:r>
            <a:r>
              <a:rPr lang="en-US" altLang="zh-CN" sz="2600" kern="100" dirty="0">
                <a:latin typeface="宋体"/>
                <a:ea typeface="华文细黑"/>
                <a:cs typeface="Times New Roman"/>
              </a:rPr>
              <a:t>≠</a:t>
            </a:r>
            <a:r>
              <a:rPr lang="en-US" altLang="zh-CN" sz="2600" kern="100" dirty="0">
                <a:latin typeface="Times New Roman"/>
                <a:ea typeface="华文细黑"/>
              </a:rPr>
              <a:t>0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600" i="1" kern="100" dirty="0">
                <a:latin typeface="Times New Roman"/>
                <a:ea typeface="华文细黑"/>
              </a:rPr>
              <a:t>b</a:t>
            </a:r>
            <a:r>
              <a:rPr lang="en-US" altLang="zh-CN" sz="2600" kern="100" dirty="0">
                <a:latin typeface="宋体"/>
                <a:ea typeface="华文细黑"/>
                <a:cs typeface="Times New Roman"/>
              </a:rPr>
              <a:t>≠</a:t>
            </a:r>
            <a:r>
              <a:rPr lang="en-US" altLang="zh-CN" sz="2600" kern="100" dirty="0">
                <a:latin typeface="Times New Roman"/>
                <a:ea typeface="华文细黑"/>
              </a:rPr>
              <a:t>0)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600" i="1" kern="100" dirty="0">
                <a:latin typeface="Times New Roman"/>
                <a:ea typeface="华文细黑"/>
              </a:rPr>
              <a:t>A</a:t>
            </a:r>
            <a:r>
              <a:rPr lang="en-US" altLang="zh-CN" sz="2600" kern="100" dirty="0">
                <a:latin typeface="Times New Roman"/>
                <a:ea typeface="华文细黑"/>
              </a:rPr>
              <a:t>(</a:t>
            </a:r>
            <a:r>
              <a:rPr lang="en-US" altLang="zh-CN" sz="2600" i="1" kern="100" dirty="0">
                <a:latin typeface="Times New Roman"/>
                <a:ea typeface="华文细黑"/>
              </a:rPr>
              <a:t>x</a:t>
            </a:r>
            <a:r>
              <a:rPr lang="en-US" altLang="zh-CN" sz="2600" kern="100" baseline="-25000" dirty="0">
                <a:latin typeface="Times New Roman"/>
                <a:ea typeface="华文细黑"/>
              </a:rPr>
              <a:t>1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600" i="1" kern="100" dirty="0">
                <a:latin typeface="Times New Roman"/>
                <a:ea typeface="华文细黑"/>
              </a:rPr>
              <a:t>y</a:t>
            </a:r>
            <a:r>
              <a:rPr lang="en-US" altLang="zh-CN" sz="2600" kern="100" baseline="-25000" dirty="0">
                <a:latin typeface="Times New Roman"/>
                <a:ea typeface="华文细黑"/>
              </a:rPr>
              <a:t>1</a:t>
            </a:r>
            <a:r>
              <a:rPr lang="en-US" altLang="zh-CN" sz="2600" kern="100" dirty="0">
                <a:latin typeface="Times New Roman"/>
                <a:ea typeface="华文细黑"/>
              </a:rPr>
              <a:t>)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600" i="1" kern="100" dirty="0">
                <a:latin typeface="Times New Roman"/>
                <a:ea typeface="华文细黑"/>
              </a:rPr>
              <a:t>B</a:t>
            </a:r>
            <a:r>
              <a:rPr lang="en-US" altLang="zh-CN" sz="2600" kern="100" dirty="0">
                <a:latin typeface="Times New Roman"/>
                <a:ea typeface="华文细黑"/>
              </a:rPr>
              <a:t>(</a:t>
            </a:r>
            <a:r>
              <a:rPr lang="en-US" altLang="zh-CN" sz="2600" i="1" kern="100" dirty="0">
                <a:latin typeface="Times New Roman"/>
                <a:ea typeface="华文细黑"/>
              </a:rPr>
              <a:t>x</a:t>
            </a:r>
            <a:r>
              <a:rPr lang="en-US" altLang="zh-CN" sz="2600" kern="100" baseline="-25000" dirty="0">
                <a:latin typeface="Times New Roman"/>
                <a:ea typeface="华文细黑"/>
              </a:rPr>
              <a:t>2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600" i="1" kern="100" dirty="0">
                <a:latin typeface="Times New Roman"/>
                <a:ea typeface="华文细黑"/>
              </a:rPr>
              <a:t>y</a:t>
            </a:r>
            <a:r>
              <a:rPr lang="en-US" altLang="zh-CN" sz="2600" kern="100" baseline="-25000" dirty="0">
                <a:latin typeface="Times New Roman"/>
                <a:ea typeface="华文细黑"/>
              </a:rPr>
              <a:t>2</a:t>
            </a:r>
            <a:r>
              <a:rPr lang="en-US" altLang="zh-CN" sz="2600" kern="100" dirty="0">
                <a:latin typeface="Times New Roman"/>
                <a:ea typeface="华文细黑"/>
              </a:rPr>
              <a:t>)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600" i="1" kern="100" dirty="0">
                <a:latin typeface="Times New Roman"/>
                <a:ea typeface="华文细黑"/>
              </a:rPr>
              <a:t>M</a:t>
            </a:r>
            <a:r>
              <a:rPr lang="en-US" altLang="zh-CN" sz="2600" kern="100" dirty="0">
                <a:latin typeface="Times New Roman"/>
                <a:ea typeface="华文细黑"/>
              </a:rPr>
              <a:t>(</a:t>
            </a:r>
            <a:r>
              <a:rPr lang="en-US" altLang="zh-CN" sz="2600" i="1" kern="100" dirty="0" err="1">
                <a:latin typeface="Times New Roman"/>
                <a:ea typeface="华文细黑"/>
              </a:rPr>
              <a:t>x</a:t>
            </a:r>
            <a:r>
              <a:rPr lang="en-US" altLang="zh-CN" sz="2600" i="1" kern="100" baseline="-25000" dirty="0" err="1">
                <a:latin typeface="Times New Roman"/>
                <a:ea typeface="华文细黑"/>
              </a:rPr>
              <a:t>M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600" i="1" kern="100" dirty="0" err="1">
                <a:latin typeface="Times New Roman"/>
                <a:ea typeface="华文细黑"/>
              </a:rPr>
              <a:t>y</a:t>
            </a:r>
            <a:r>
              <a:rPr lang="en-US" altLang="zh-CN" sz="2600" i="1" kern="100" baseline="-25000" dirty="0" err="1">
                <a:latin typeface="Times New Roman"/>
                <a:ea typeface="华文细黑"/>
              </a:rPr>
              <a:t>M</a:t>
            </a:r>
            <a:r>
              <a:rPr lang="en-US" altLang="zh-CN" sz="2600" kern="100" dirty="0">
                <a:latin typeface="Times New Roman"/>
                <a:ea typeface="华文细黑"/>
              </a:rPr>
              <a:t>)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．</a:t>
            </a:r>
            <a:endParaRPr lang="zh-CN" altLang="zh-CN" sz="1050" kern="100" dirty="0">
              <a:latin typeface="宋体"/>
              <a:cs typeface="Courier New"/>
            </a:endParaRPr>
          </a:p>
        </p:txBody>
      </p:sp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1166113236"/>
              </p:ext>
            </p:extLst>
          </p:nvPr>
        </p:nvGraphicFramePr>
        <p:xfrm>
          <a:off x="217260" y="3341366"/>
          <a:ext cx="8634412" cy="998538"/>
        </p:xfrm>
        <a:graphic>
          <a:graphicData uri="http://schemas.openxmlformats.org/presentationml/2006/ole">
            <p:oleObj spid="_x0000_s47135" name="文档" r:id="rId3" imgW="8640341" imgH="1002102" progId="Word.Document.12">
              <p:embed/>
            </p:oleObj>
          </a:graphicData>
        </a:graphic>
      </p:graphicFrame>
      <p:sp>
        <p:nvSpPr>
          <p:cNvPr id="3" name="矩形 2"/>
          <p:cNvSpPr/>
          <p:nvPr/>
        </p:nvSpPr>
        <p:spPr>
          <a:xfrm>
            <a:off x="142201" y="4130651"/>
            <a:ext cx="4411785" cy="61657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(2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k</a:t>
            </a:r>
            <a:r>
              <a:rPr lang="en-US" altLang="zh-CN" sz="2600" kern="100" baseline="30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1)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x</a:t>
            </a:r>
            <a:r>
              <a:rPr lang="en-US" altLang="zh-CN" sz="2600" kern="100" baseline="30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kbx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b</a:t>
            </a:r>
            <a:r>
              <a:rPr lang="en-US" altLang="zh-CN" sz="2600" kern="100" baseline="30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8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0</a:t>
            </a:r>
            <a:r>
              <a:rPr lang="en-US" altLang="zh-CN" sz="2600" kern="100" dirty="0" smtClean="0">
                <a:latin typeface="Times New Roman"/>
                <a:ea typeface="华文细黑"/>
                <a:cs typeface="Courier New"/>
              </a:rPr>
              <a:t>.</a:t>
            </a:r>
            <a:endParaRPr lang="zh-CN" altLang="zh-CN" sz="1050" kern="100" dirty="0">
              <a:latin typeface="宋体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3826074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1027000473"/>
              </p:ext>
            </p:extLst>
          </p:nvPr>
        </p:nvGraphicFramePr>
        <p:xfrm>
          <a:off x="327025" y="769938"/>
          <a:ext cx="8634413" cy="1165225"/>
        </p:xfrm>
        <a:graphic>
          <a:graphicData uri="http://schemas.openxmlformats.org/presentationml/2006/ole">
            <p:oleObj spid="_x0000_s49243" name="文档" r:id="rId3" imgW="8640341" imgH="1168879" progId="Word.Document.12">
              <p:embed/>
            </p:oleObj>
          </a:graphicData>
        </a:graphic>
      </p:graphicFrame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3560711973"/>
              </p:ext>
            </p:extLst>
          </p:nvPr>
        </p:nvGraphicFramePr>
        <p:xfrm>
          <a:off x="304165" y="1851025"/>
          <a:ext cx="8634413" cy="1120775"/>
        </p:xfrm>
        <a:graphic>
          <a:graphicData uri="http://schemas.openxmlformats.org/presentationml/2006/ole">
            <p:oleObj spid="_x0000_s49244" name="文档" r:id="rId4" imgW="8640341" imgH="1125388" progId="Word.Document.12">
              <p:embed/>
            </p:oleObj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3400431828"/>
              </p:ext>
            </p:extLst>
          </p:nvPr>
        </p:nvGraphicFramePr>
        <p:xfrm>
          <a:off x="327025" y="2644775"/>
          <a:ext cx="8634413" cy="1127125"/>
        </p:xfrm>
        <a:graphic>
          <a:graphicData uri="http://schemas.openxmlformats.org/presentationml/2006/ole">
            <p:oleObj spid="_x0000_s49245" name="文档" r:id="rId5" imgW="8640341" imgH="1128623" progId="Word.Document.12">
              <p:embed/>
            </p:oleObj>
          </a:graphicData>
        </a:graphic>
      </p:graphicFrame>
      <p:sp>
        <p:nvSpPr>
          <p:cNvPr id="5" name="矩形 4"/>
          <p:cNvSpPr/>
          <p:nvPr/>
        </p:nvSpPr>
        <p:spPr>
          <a:xfrm>
            <a:off x="204441" y="3579862"/>
            <a:ext cx="7463903" cy="61657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所以直线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OM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的斜率与直线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l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的斜率的乘积为定值</a:t>
            </a:r>
            <a:r>
              <a:rPr lang="zh-CN" altLang="zh-CN" sz="2600" kern="100" dirty="0" smtClean="0">
                <a:latin typeface="Times New Roman"/>
                <a:ea typeface="华文细黑"/>
                <a:cs typeface="Times New Roman"/>
              </a:rPr>
              <a:t>．</a:t>
            </a:r>
            <a:endParaRPr lang="zh-CN" altLang="zh-CN" sz="1050" kern="100" dirty="0">
              <a:latin typeface="宋体"/>
              <a:cs typeface="Courier New"/>
            </a:endParaRPr>
          </a:p>
        </p:txBody>
      </p:sp>
      <p:pic>
        <p:nvPicPr>
          <p:cNvPr id="8" name="Picture 2">
            <a:hlinkClick r:id="rId6" action="ppaction://hlinksldjump"/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8606248" y="4517331"/>
            <a:ext cx="539117" cy="536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33826074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61960" y="168999"/>
            <a:ext cx="34195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zh-CN" sz="2800" b="1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题型二　定直线问题</a:t>
            </a:r>
          </a:p>
        </p:txBody>
      </p:sp>
      <p:cxnSp>
        <p:nvCxnSpPr>
          <p:cNvPr id="8" name="直接连接符 7"/>
          <p:cNvCxnSpPr/>
          <p:nvPr/>
        </p:nvCxnSpPr>
        <p:spPr>
          <a:xfrm>
            <a:off x="2604" y="699542"/>
            <a:ext cx="9144000" cy="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179512" y="771550"/>
            <a:ext cx="8770984" cy="42934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600" b="1" kern="100" dirty="0">
                <a:solidFill>
                  <a:srgbClr val="0066FF"/>
                </a:solidFill>
                <a:latin typeface="Times New Roman"/>
                <a:ea typeface="微软雅黑"/>
                <a:cs typeface="Times New Roman"/>
              </a:rPr>
              <a:t>例</a:t>
            </a:r>
            <a:r>
              <a:rPr lang="en-US" altLang="zh-CN" sz="2600" b="1" kern="100" dirty="0">
                <a:solidFill>
                  <a:srgbClr val="0066FF"/>
                </a:solidFill>
                <a:latin typeface="Times New Roman"/>
                <a:ea typeface="微软雅黑"/>
                <a:cs typeface="Courier New"/>
              </a:rPr>
              <a:t>2</a:t>
            </a:r>
            <a:r>
              <a:rPr lang="zh-CN" altLang="zh-CN" sz="2600" b="1" kern="100" dirty="0">
                <a:solidFill>
                  <a:srgbClr val="0066FF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在平面直角坐标系</a:t>
            </a:r>
            <a:r>
              <a:rPr lang="en-US" altLang="zh-CN" sz="2600" i="1" kern="100" dirty="0" err="1">
                <a:latin typeface="Times New Roman"/>
                <a:ea typeface="华文细黑"/>
                <a:cs typeface="Courier New"/>
              </a:rPr>
              <a:t>xOy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中，过定点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(0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p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作直线与抛物线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x</a:t>
            </a:r>
            <a:r>
              <a:rPr lang="en-US" altLang="zh-CN" sz="2600" kern="100" baseline="30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py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p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&gt;0)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相交于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B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两点</a:t>
            </a:r>
            <a:r>
              <a:rPr lang="zh-CN" altLang="zh-CN" sz="2600" kern="100" dirty="0" smtClean="0">
                <a:latin typeface="Times New Roman"/>
                <a:ea typeface="华文细黑"/>
                <a:cs typeface="Times New Roman"/>
              </a:rPr>
              <a:t>．</a:t>
            </a:r>
            <a:endParaRPr lang="en-US" altLang="zh-CN" sz="2600" kern="100" dirty="0" smtClean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(1)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若点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N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是点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关于坐标原点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的对称点</a:t>
            </a:r>
            <a:r>
              <a:rPr lang="zh-CN" altLang="zh-CN" sz="2600" kern="100" dirty="0" smtClean="0">
                <a:latin typeface="Times New Roman"/>
                <a:ea typeface="华文细黑"/>
                <a:cs typeface="Times New Roman"/>
              </a:rPr>
              <a:t>，</a:t>
            </a:r>
            <a:endParaRPr lang="en-US" altLang="zh-CN" sz="26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600" kern="100" dirty="0" smtClean="0">
                <a:latin typeface="Times New Roman"/>
                <a:ea typeface="华文细黑"/>
                <a:cs typeface="Times New Roman"/>
              </a:rPr>
              <a:t>求</a:t>
            </a:r>
            <a:r>
              <a:rPr lang="en-US" altLang="zh-CN" sz="2600" kern="100" dirty="0">
                <a:latin typeface="宋体"/>
                <a:ea typeface="华文细黑"/>
                <a:cs typeface="Times New Roman"/>
              </a:rPr>
              <a:t>△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ANB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面积的最小值</a:t>
            </a:r>
            <a:r>
              <a:rPr lang="zh-CN" altLang="zh-CN" sz="2600" kern="100" dirty="0" smtClean="0">
                <a:latin typeface="Times New Roman"/>
                <a:ea typeface="华文细黑"/>
                <a:cs typeface="Times New Roman"/>
              </a:rPr>
              <a:t>；</a:t>
            </a:r>
            <a:endParaRPr lang="en-US" altLang="zh-CN" sz="2600" kern="100" dirty="0" smtClean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(2)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是否存在垂直于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y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轴的直线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l</a:t>
            </a:r>
            <a:r>
              <a:rPr lang="zh-CN" altLang="zh-CN" sz="2600" kern="100" dirty="0" smtClean="0">
                <a:latin typeface="Times New Roman"/>
                <a:ea typeface="华文细黑"/>
                <a:cs typeface="Times New Roman"/>
              </a:rPr>
              <a:t>，</a:t>
            </a:r>
            <a:endParaRPr lang="en-US" altLang="zh-CN" sz="26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600" kern="100" dirty="0" smtClean="0">
                <a:latin typeface="Times New Roman"/>
                <a:ea typeface="华文细黑"/>
                <a:cs typeface="Times New Roman"/>
              </a:rPr>
              <a:t>使得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l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被以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AC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为直径的圆截得的弦长恒为定值？若存在</a:t>
            </a:r>
            <a:r>
              <a:rPr lang="zh-CN" altLang="zh-CN" sz="2600" kern="100" dirty="0" smtClean="0">
                <a:latin typeface="Times New Roman"/>
                <a:ea typeface="华文细黑"/>
                <a:cs typeface="Times New Roman"/>
              </a:rPr>
              <a:t>，</a:t>
            </a:r>
            <a:endParaRPr lang="en-US" altLang="zh-CN" sz="26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600" kern="100" dirty="0" smtClean="0">
                <a:latin typeface="Times New Roman"/>
                <a:ea typeface="华文细黑"/>
                <a:cs typeface="Times New Roman"/>
              </a:rPr>
              <a:t>求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出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l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的方程；若不存在，请说明理由</a:t>
            </a:r>
            <a:r>
              <a:rPr lang="zh-CN" altLang="zh-CN" sz="2600" kern="100" dirty="0" smtClean="0">
                <a:latin typeface="Times New Roman"/>
                <a:ea typeface="华文细黑"/>
                <a:cs typeface="Times New Roman"/>
              </a:rPr>
              <a:t>．</a:t>
            </a:r>
            <a:endParaRPr lang="zh-CN" altLang="zh-CN" sz="2600" kern="100" dirty="0">
              <a:latin typeface="宋体"/>
              <a:cs typeface="Courier New"/>
            </a:endParaRPr>
          </a:p>
        </p:txBody>
      </p:sp>
      <p:pic>
        <p:nvPicPr>
          <p:cNvPr id="32782" name="Picture 14" descr="140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228184" y="1563638"/>
            <a:ext cx="2426302" cy="20996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29953863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228922" y="483291"/>
            <a:ext cx="8733982" cy="1816908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600" b="1" kern="100" dirty="0">
                <a:solidFill>
                  <a:srgbClr val="0066FF"/>
                </a:solidFill>
                <a:latin typeface="Times New Roman"/>
                <a:ea typeface="微软雅黑"/>
                <a:cs typeface="Times New Roman"/>
              </a:rPr>
              <a:t>解　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方法一　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(1)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依题意，点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N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的坐标为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N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(0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，－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p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，</a:t>
            </a:r>
            <a:endParaRPr lang="zh-CN" altLang="zh-CN" sz="26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可设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x</a:t>
            </a:r>
            <a:r>
              <a:rPr lang="en-US" altLang="zh-CN" sz="2600" kern="100" baseline="-25000" dirty="0">
                <a:latin typeface="Times New Roman"/>
                <a:ea typeface="华文细黑"/>
                <a:cs typeface="Courier New"/>
              </a:rPr>
              <a:t>1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y</a:t>
            </a:r>
            <a:r>
              <a:rPr lang="en-US" altLang="zh-CN" sz="2600" kern="100" baseline="-25000" dirty="0">
                <a:latin typeface="Times New Roman"/>
                <a:ea typeface="华文细黑"/>
                <a:cs typeface="Courier New"/>
              </a:rPr>
              <a:t>1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B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x</a:t>
            </a:r>
            <a:r>
              <a:rPr lang="en-US" altLang="zh-CN" sz="26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y</a:t>
            </a:r>
            <a:r>
              <a:rPr lang="en-US" altLang="zh-CN" sz="26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，</a:t>
            </a:r>
            <a:endParaRPr lang="zh-CN" altLang="zh-CN" sz="26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直线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AB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的方程为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y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600" i="1" kern="100" dirty="0" err="1">
                <a:latin typeface="Times New Roman"/>
                <a:ea typeface="华文细黑"/>
                <a:cs typeface="Courier New"/>
              </a:rPr>
              <a:t>kx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p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，</a:t>
            </a:r>
            <a:endParaRPr lang="zh-CN" altLang="zh-CN" sz="260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4065699147"/>
              </p:ext>
            </p:extLst>
          </p:nvPr>
        </p:nvGraphicFramePr>
        <p:xfrm>
          <a:off x="334838" y="2312810"/>
          <a:ext cx="8629650" cy="1266825"/>
        </p:xfrm>
        <a:graphic>
          <a:graphicData uri="http://schemas.openxmlformats.org/presentationml/2006/ole">
            <p:oleObj spid="_x0000_s33830" name="文档" r:id="rId3" imgW="8640341" imgH="1312653" progId="Word.Document.12">
              <p:embed/>
            </p:oleObj>
          </a:graphicData>
        </a:graphic>
      </p:graphicFrame>
      <p:sp>
        <p:nvSpPr>
          <p:cNvPr id="3" name="矩形 2"/>
          <p:cNvSpPr/>
          <p:nvPr/>
        </p:nvSpPr>
        <p:spPr>
          <a:xfrm>
            <a:off x="228922" y="3227215"/>
            <a:ext cx="8099577" cy="1216743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消去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y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得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x</a:t>
            </a:r>
            <a:r>
              <a:rPr lang="en-US" altLang="zh-CN" sz="2600" kern="100" baseline="30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pkx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p</a:t>
            </a:r>
            <a:r>
              <a:rPr lang="en-US" altLang="zh-CN" sz="2600" kern="100" baseline="30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0.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由根与系数的关系得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x</a:t>
            </a:r>
            <a:r>
              <a:rPr lang="en-US" altLang="zh-CN" sz="2600" kern="100" baseline="-25000" dirty="0">
                <a:latin typeface="Times New Roman"/>
                <a:ea typeface="华文细黑"/>
                <a:cs typeface="Courier New"/>
              </a:rPr>
              <a:t>1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x</a:t>
            </a:r>
            <a:r>
              <a:rPr lang="en-US" altLang="zh-CN" sz="26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pk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x</a:t>
            </a:r>
            <a:r>
              <a:rPr lang="en-US" altLang="zh-CN" sz="2600" kern="100" baseline="-25000" dirty="0">
                <a:latin typeface="Times New Roman"/>
                <a:ea typeface="华文细黑"/>
                <a:cs typeface="Courier New"/>
              </a:rPr>
              <a:t>1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x</a:t>
            </a:r>
            <a:r>
              <a:rPr lang="en-US" altLang="zh-CN" sz="26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＝－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p</a:t>
            </a:r>
            <a:r>
              <a:rPr lang="en-US" altLang="zh-CN" sz="2600" kern="100" baseline="30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.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4741563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3001994009"/>
              </p:ext>
            </p:extLst>
          </p:nvPr>
        </p:nvGraphicFramePr>
        <p:xfrm>
          <a:off x="403671" y="846584"/>
          <a:ext cx="8632825" cy="1265238"/>
        </p:xfrm>
        <a:graphic>
          <a:graphicData uri="http://schemas.openxmlformats.org/presentationml/2006/ole">
            <p:oleObj spid="_x0000_s58470" name="文档" r:id="rId3" imgW="8640341" imgH="1269521" progId="Word.Document.12">
              <p:embed/>
            </p:oleObj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1709145073"/>
              </p:ext>
            </p:extLst>
          </p:nvPr>
        </p:nvGraphicFramePr>
        <p:xfrm>
          <a:off x="388491" y="1825302"/>
          <a:ext cx="5929312" cy="1106488"/>
        </p:xfrm>
        <a:graphic>
          <a:graphicData uri="http://schemas.openxmlformats.org/presentationml/2006/ole">
            <p:oleObj spid="_x0000_s58471" name="文档" r:id="rId4" imgW="5929348" imgH="1109374" progId="Word.Document.12">
              <p:embed/>
            </p:oleObj>
          </a:graphicData>
        </a:graphic>
      </p:graphicFrame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4072775370"/>
              </p:ext>
            </p:extLst>
          </p:nvPr>
        </p:nvGraphicFramePr>
        <p:xfrm>
          <a:off x="371454" y="2689398"/>
          <a:ext cx="5929313" cy="1106488"/>
        </p:xfrm>
        <a:graphic>
          <a:graphicData uri="http://schemas.openxmlformats.org/presentationml/2006/ole">
            <p:oleObj spid="_x0000_s58472" name="文档" r:id="rId5" imgW="5929348" imgH="1110816" progId="Word.Document.12">
              <p:embed/>
            </p:oleObj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3350861312"/>
              </p:ext>
            </p:extLst>
          </p:nvPr>
        </p:nvGraphicFramePr>
        <p:xfrm>
          <a:off x="388491" y="3625502"/>
          <a:ext cx="5929313" cy="1106488"/>
        </p:xfrm>
        <a:graphic>
          <a:graphicData uri="http://schemas.openxmlformats.org/presentationml/2006/ole">
            <p:oleObj spid="_x0000_s58473" name="文档" r:id="rId6" imgW="5929348" imgH="1112618" progId="Word.Document.12">
              <p:embed/>
            </p:oleObj>
          </a:graphicData>
        </a:graphic>
      </p:graphicFrame>
    </p:spTree>
    <p:extLst>
      <p:ext uri="{BB962C8B-B14F-4D97-AF65-F5344CB8AC3E}">
        <p14:creationId xmlns:p14="http://schemas.microsoft.com/office/powerpoint/2010/main" xmlns="" val="16451001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1205663712"/>
              </p:ext>
            </p:extLst>
          </p:nvPr>
        </p:nvGraphicFramePr>
        <p:xfrm>
          <a:off x="202372" y="2116842"/>
          <a:ext cx="8632825" cy="1265238"/>
        </p:xfrm>
        <a:graphic>
          <a:graphicData uri="http://schemas.openxmlformats.org/presentationml/2006/ole">
            <p:oleObj spid="_x0000_s122940" name="文档" r:id="rId3" imgW="8640341" imgH="1268083" progId="Word.Document.12">
              <p:embed/>
            </p:oleObj>
          </a:graphicData>
        </a:graphic>
      </p:graphicFrame>
      <p:sp>
        <p:nvSpPr>
          <p:cNvPr id="6" name="矩形 5"/>
          <p:cNvSpPr/>
          <p:nvPr/>
        </p:nvSpPr>
        <p:spPr>
          <a:xfrm>
            <a:off x="137984" y="339502"/>
            <a:ext cx="8821322" cy="1892826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(2)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假设满足条件的直线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l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存在，其方程为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y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，</a:t>
            </a:r>
            <a:endParaRPr lang="zh-CN" altLang="zh-CN" sz="26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AC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的中点为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600" kern="100" dirty="0">
                <a:latin typeface="宋体"/>
                <a:ea typeface="华文细黑"/>
                <a:cs typeface="Times New Roman"/>
              </a:rPr>
              <a:t>′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l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与以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AC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为直径的圆相交于点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P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Q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PQ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的中点为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zh-CN" altLang="zh-CN" sz="2600" kern="100" dirty="0" smtClean="0">
                <a:latin typeface="Times New Roman"/>
                <a:ea typeface="华文细黑"/>
                <a:cs typeface="Times New Roman"/>
              </a:rPr>
              <a:t>，</a:t>
            </a:r>
            <a:endParaRPr lang="zh-CN" altLang="zh-CN" sz="260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4278971394"/>
              </p:ext>
            </p:extLst>
          </p:nvPr>
        </p:nvGraphicFramePr>
        <p:xfrm>
          <a:off x="197803" y="2933700"/>
          <a:ext cx="8634412" cy="1265238"/>
        </p:xfrm>
        <a:graphic>
          <a:graphicData uri="http://schemas.openxmlformats.org/presentationml/2006/ole">
            <p:oleObj spid="_x0000_s122941" name="文档" r:id="rId4" imgW="8640341" imgH="1266286" progId="Word.Document.12">
              <p:embed/>
            </p:oleObj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853069590"/>
              </p:ext>
            </p:extLst>
          </p:nvPr>
        </p:nvGraphicFramePr>
        <p:xfrm>
          <a:off x="193234" y="3826792"/>
          <a:ext cx="8634412" cy="1265238"/>
        </p:xfrm>
        <a:graphic>
          <a:graphicData uri="http://schemas.openxmlformats.org/presentationml/2006/ole">
            <p:oleObj spid="_x0000_s122942" name="文档" r:id="rId5" imgW="8640341" imgH="1264848" progId="Word.Document.12">
              <p:embed/>
            </p:oleObj>
          </a:graphicData>
        </a:graphic>
      </p:graphicFrame>
    </p:spTree>
    <p:extLst>
      <p:ext uri="{BB962C8B-B14F-4D97-AF65-F5344CB8AC3E}">
        <p14:creationId xmlns:p14="http://schemas.microsoft.com/office/powerpoint/2010/main" xmlns="" val="37503166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255428" y="699542"/>
            <a:ext cx="3956532" cy="61657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600" kern="100" dirty="0">
                <a:latin typeface="宋体"/>
                <a:ea typeface="华文细黑"/>
                <a:cs typeface="Times New Roman"/>
              </a:rPr>
              <a:t>∴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|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PH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|</a:t>
            </a:r>
            <a:r>
              <a:rPr lang="en-US" altLang="zh-CN" sz="2600" kern="100" baseline="30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|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600" kern="100" dirty="0">
                <a:latin typeface="宋体"/>
                <a:ea typeface="华文细黑"/>
                <a:cs typeface="Times New Roman"/>
              </a:rPr>
              <a:t>′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P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|</a:t>
            </a:r>
            <a:r>
              <a:rPr lang="en-US" altLang="zh-CN" sz="2600" kern="100" baseline="30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|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600" kern="100" dirty="0">
                <a:latin typeface="宋体"/>
                <a:ea typeface="华文细黑"/>
                <a:cs typeface="Times New Roman"/>
              </a:rPr>
              <a:t>′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|</a:t>
            </a:r>
            <a:r>
              <a:rPr lang="en-US" altLang="zh-CN" sz="2600" kern="100" baseline="30000" dirty="0">
                <a:latin typeface="Times New Roman"/>
                <a:ea typeface="华文细黑"/>
                <a:cs typeface="Courier New"/>
              </a:rPr>
              <a:t>2</a:t>
            </a:r>
            <a:endParaRPr lang="zh-CN" altLang="zh-CN" sz="260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3208945416"/>
              </p:ext>
            </p:extLst>
          </p:nvPr>
        </p:nvGraphicFramePr>
        <p:xfrm>
          <a:off x="299595" y="1527696"/>
          <a:ext cx="8634413" cy="1265237"/>
        </p:xfrm>
        <a:graphic>
          <a:graphicData uri="http://schemas.openxmlformats.org/presentationml/2006/ole">
            <p:oleObj spid="_x0000_s59492" name="文档" r:id="rId3" imgW="8640341" imgH="1263410" progId="Word.Document.12">
              <p:embed/>
            </p:oleObj>
          </a:graphicData>
        </a:graphic>
      </p:graphicFrame>
      <p:graphicFrame>
        <p:nvGraphicFramePr>
          <p:cNvPr id="12" name="对象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3373007921"/>
              </p:ext>
            </p:extLst>
          </p:nvPr>
        </p:nvGraphicFramePr>
        <p:xfrm>
          <a:off x="297240" y="2465189"/>
          <a:ext cx="8632825" cy="1257300"/>
        </p:xfrm>
        <a:graphic>
          <a:graphicData uri="http://schemas.openxmlformats.org/presentationml/2006/ole">
            <p:oleObj spid="_x0000_s59493" name="文档" r:id="rId4" imgW="8640341" imgH="1261613" progId="Word.Document.12">
              <p:embed/>
            </p:oleObj>
          </a:graphicData>
        </a:graphic>
      </p:graphicFrame>
      <p:graphicFrame>
        <p:nvGraphicFramePr>
          <p:cNvPr id="13" name="对象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1325073430"/>
              </p:ext>
            </p:extLst>
          </p:nvPr>
        </p:nvGraphicFramePr>
        <p:xfrm>
          <a:off x="338768" y="3402682"/>
          <a:ext cx="8632825" cy="1257300"/>
        </p:xfrm>
        <a:graphic>
          <a:graphicData uri="http://schemas.openxmlformats.org/presentationml/2006/ole">
            <p:oleObj spid="_x0000_s59494" name="文档" r:id="rId5" imgW="8640341" imgH="1260175" progId="Word.Document.12">
              <p:embed/>
            </p:oleObj>
          </a:graphicData>
        </a:graphic>
      </p:graphicFrame>
    </p:spTree>
    <p:extLst>
      <p:ext uri="{BB962C8B-B14F-4D97-AF65-F5344CB8AC3E}">
        <p14:creationId xmlns:p14="http://schemas.microsoft.com/office/powerpoint/2010/main" xmlns="" val="29459893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881266065"/>
              </p:ext>
            </p:extLst>
          </p:nvPr>
        </p:nvGraphicFramePr>
        <p:xfrm>
          <a:off x="403671" y="993254"/>
          <a:ext cx="8632825" cy="1257300"/>
        </p:xfrm>
        <a:graphic>
          <a:graphicData uri="http://schemas.openxmlformats.org/presentationml/2006/ole">
            <p:oleObj spid="_x0000_s123944" name="文档" r:id="rId3" imgW="8640341" imgH="1258378" progId="Word.Document.12">
              <p:embed/>
            </p:oleObj>
          </a:graphicData>
        </a:graphic>
      </p:graphicFrame>
      <p:sp>
        <p:nvSpPr>
          <p:cNvPr id="4" name="矩形 3"/>
          <p:cNvSpPr/>
          <p:nvPr/>
        </p:nvSpPr>
        <p:spPr>
          <a:xfrm>
            <a:off x="276519" y="1905754"/>
            <a:ext cx="7024680" cy="61657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此时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|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PQ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|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p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为定值，故满足条件的直线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l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存在，</a:t>
            </a:r>
            <a:endParaRPr lang="zh-CN" altLang="zh-CN" sz="260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54574894"/>
              </p:ext>
            </p:extLst>
          </p:nvPr>
        </p:nvGraphicFramePr>
        <p:xfrm>
          <a:off x="331663" y="2787774"/>
          <a:ext cx="8632825" cy="1257300"/>
        </p:xfrm>
        <a:graphic>
          <a:graphicData uri="http://schemas.openxmlformats.org/presentationml/2006/ole">
            <p:oleObj spid="_x0000_s123945" name="文档" r:id="rId4" imgW="8640341" imgH="1256941" progId="Word.Document.12">
              <p:embed/>
            </p:oleObj>
          </a:graphicData>
        </a:graphic>
      </p:graphicFrame>
    </p:spTree>
    <p:extLst>
      <p:ext uri="{BB962C8B-B14F-4D97-AF65-F5344CB8AC3E}">
        <p14:creationId xmlns:p14="http://schemas.microsoft.com/office/powerpoint/2010/main" xmlns="" val="13553684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533016" y="275520"/>
            <a:ext cx="2814848" cy="43199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题型分析</a:t>
            </a:r>
            <a:r>
              <a:rPr lang="en-US" altLang="zh-CN" sz="2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·</a:t>
            </a:r>
            <a:r>
              <a:rPr lang="zh-CN" altLang="en-US" sz="2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高考展望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275518"/>
            <a:ext cx="508302" cy="43200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467544" y="1779662"/>
            <a:ext cx="8099577" cy="1816075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本部分主要以解答题形式考查，往往是试卷的压轴题之一，一般以椭圆或抛物线为背景，考查弦长、定点、定值、最值范围问题或探索性问题，试题难度较大．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8287718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7" name="Picture 27" descr="14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052171" y="1419622"/>
            <a:ext cx="2983366" cy="2444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1909060214"/>
              </p:ext>
            </p:extLst>
          </p:nvPr>
        </p:nvGraphicFramePr>
        <p:xfrm>
          <a:off x="348731" y="1463774"/>
          <a:ext cx="8634413" cy="800100"/>
        </p:xfrm>
        <a:graphic>
          <a:graphicData uri="http://schemas.openxmlformats.org/presentationml/2006/ole">
            <p:oleObj spid="_x0000_s61548" name="文档" r:id="rId4" imgW="8640341" imgH="798662" progId="Word.Document.12">
              <p:embed/>
            </p:oleObj>
          </a:graphicData>
        </a:graphic>
      </p:graphicFrame>
      <p:sp>
        <p:nvSpPr>
          <p:cNvPr id="3" name="矩形 2"/>
          <p:cNvSpPr/>
          <p:nvPr/>
        </p:nvSpPr>
        <p:spPr>
          <a:xfrm>
            <a:off x="323528" y="612294"/>
            <a:ext cx="6240811" cy="61657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方法二　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(1)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前同方法一，再由弦长公式得</a:t>
            </a:r>
            <a:endParaRPr lang="zh-CN" altLang="zh-CN" sz="260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12" name="对象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1816730428"/>
              </p:ext>
            </p:extLst>
          </p:nvPr>
        </p:nvGraphicFramePr>
        <p:xfrm>
          <a:off x="348731" y="2240706"/>
          <a:ext cx="8634413" cy="800100"/>
        </p:xfrm>
        <a:graphic>
          <a:graphicData uri="http://schemas.openxmlformats.org/presentationml/2006/ole">
            <p:oleObj spid="_x0000_s61549" name="文档" r:id="rId5" imgW="8640341" imgH="797225" progId="Word.Document.12">
              <p:embed/>
            </p:oleObj>
          </a:graphicData>
        </a:graphic>
      </p:graphicFrame>
      <p:graphicFrame>
        <p:nvGraphicFramePr>
          <p:cNvPr id="13" name="对象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52098278"/>
              </p:ext>
            </p:extLst>
          </p:nvPr>
        </p:nvGraphicFramePr>
        <p:xfrm>
          <a:off x="348731" y="3017638"/>
          <a:ext cx="8634413" cy="800100"/>
        </p:xfrm>
        <a:graphic>
          <a:graphicData uri="http://schemas.openxmlformats.org/presentationml/2006/ole">
            <p:oleObj spid="_x0000_s61550" name="文档" r:id="rId6" imgW="8640341" imgH="795787" progId="Word.Document.12">
              <p:embed/>
            </p:oleObj>
          </a:graphicData>
        </a:graphic>
      </p:graphicFrame>
      <p:graphicFrame>
        <p:nvGraphicFramePr>
          <p:cNvPr id="14" name="对象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751179618"/>
              </p:ext>
            </p:extLst>
          </p:nvPr>
        </p:nvGraphicFramePr>
        <p:xfrm>
          <a:off x="348731" y="3795811"/>
          <a:ext cx="8632825" cy="792163"/>
        </p:xfrm>
        <a:graphic>
          <a:graphicData uri="http://schemas.openxmlformats.org/presentationml/2006/ole">
            <p:oleObj spid="_x0000_s61551" name="文档" r:id="rId7" imgW="8640341" imgH="793990" progId="Word.Document.12">
              <p:embed/>
            </p:oleObj>
          </a:graphicData>
        </a:graphic>
      </p:graphicFrame>
    </p:spTree>
    <p:extLst>
      <p:ext uri="{BB962C8B-B14F-4D97-AF65-F5344CB8AC3E}">
        <p14:creationId xmlns:p14="http://schemas.microsoft.com/office/powerpoint/2010/main" xmlns="" val="13767801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656676972"/>
              </p:ext>
            </p:extLst>
          </p:nvPr>
        </p:nvGraphicFramePr>
        <p:xfrm>
          <a:off x="323528" y="369982"/>
          <a:ext cx="8632825" cy="1273175"/>
        </p:xfrm>
        <a:graphic>
          <a:graphicData uri="http://schemas.openxmlformats.org/presentationml/2006/ole">
            <p:oleObj spid="_x0000_s125024" name="文档" r:id="rId3" imgW="8640341" imgH="1272756" progId="Word.Document.12">
              <p:embed/>
            </p:oleObj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595508266"/>
              </p:ext>
            </p:extLst>
          </p:nvPr>
        </p:nvGraphicFramePr>
        <p:xfrm>
          <a:off x="323528" y="1257047"/>
          <a:ext cx="8632825" cy="1273175"/>
        </p:xfrm>
        <a:graphic>
          <a:graphicData uri="http://schemas.openxmlformats.org/presentationml/2006/ole">
            <p:oleObj spid="_x0000_s125025" name="文档" r:id="rId4" imgW="8640341" imgH="1271318" progId="Word.Document.12">
              <p:embed/>
            </p:oleObj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4159412495"/>
              </p:ext>
            </p:extLst>
          </p:nvPr>
        </p:nvGraphicFramePr>
        <p:xfrm>
          <a:off x="323528" y="2141707"/>
          <a:ext cx="8632825" cy="1273175"/>
        </p:xfrm>
        <a:graphic>
          <a:graphicData uri="http://schemas.openxmlformats.org/presentationml/2006/ole">
            <p:oleObj spid="_x0000_s125026" name="文档" r:id="rId5" imgW="8640341" imgH="1269521" progId="Word.Document.12">
              <p:embed/>
            </p:oleObj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3125587570"/>
              </p:ext>
            </p:extLst>
          </p:nvPr>
        </p:nvGraphicFramePr>
        <p:xfrm>
          <a:off x="327025" y="3293835"/>
          <a:ext cx="8626475" cy="838200"/>
        </p:xfrm>
        <a:graphic>
          <a:graphicData uri="http://schemas.openxmlformats.org/presentationml/2006/ole">
            <p:oleObj spid="_x0000_s125027" name="文档" r:id="rId6" imgW="8640341" imgH="836762" progId="Word.Document.12">
              <p:embed/>
            </p:oleObj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3190656690"/>
              </p:ext>
            </p:extLst>
          </p:nvPr>
        </p:nvGraphicFramePr>
        <p:xfrm>
          <a:off x="327025" y="4090675"/>
          <a:ext cx="8634413" cy="738188"/>
        </p:xfrm>
        <a:graphic>
          <a:graphicData uri="http://schemas.openxmlformats.org/presentationml/2006/ole">
            <p:oleObj spid="_x0000_s125028" name="文档" r:id="rId7" imgW="8640341" imgH="737918" progId="Word.Document.12">
              <p:embed/>
            </p:oleObj>
          </a:graphicData>
        </a:graphic>
      </p:graphicFrame>
    </p:spTree>
    <p:extLst>
      <p:ext uri="{BB962C8B-B14F-4D97-AF65-F5344CB8AC3E}">
        <p14:creationId xmlns:p14="http://schemas.microsoft.com/office/powerpoint/2010/main" xmlns="" val="9909029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243900" y="483518"/>
            <a:ext cx="8733982" cy="2417072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600" kern="100" dirty="0" smtClean="0">
                <a:latin typeface="Times New Roman"/>
                <a:ea typeface="华文细黑"/>
                <a:cs typeface="Courier New"/>
              </a:rPr>
              <a:t>(2)</a:t>
            </a:r>
            <a:r>
              <a:rPr lang="zh-CN" altLang="zh-CN" sz="2600" kern="100" dirty="0" smtClean="0">
                <a:latin typeface="Times New Roman"/>
                <a:ea typeface="华文细黑"/>
                <a:cs typeface="Times New Roman"/>
              </a:rPr>
              <a:t>假设满足条件的直线</a:t>
            </a:r>
            <a:r>
              <a:rPr lang="en-US" altLang="zh-CN" sz="2600" i="1" kern="100" dirty="0" smtClean="0">
                <a:latin typeface="Times New Roman"/>
                <a:ea typeface="华文细黑"/>
                <a:cs typeface="Courier New"/>
              </a:rPr>
              <a:t>l</a:t>
            </a:r>
            <a:r>
              <a:rPr lang="zh-CN" altLang="zh-CN" sz="2600" kern="100" dirty="0" smtClean="0">
                <a:latin typeface="Times New Roman"/>
                <a:ea typeface="华文细黑"/>
                <a:cs typeface="Times New Roman"/>
              </a:rPr>
              <a:t>存在，其方程为</a:t>
            </a:r>
            <a:r>
              <a:rPr lang="en-US" altLang="zh-CN" sz="2600" i="1" kern="100" dirty="0" smtClean="0">
                <a:latin typeface="Times New Roman"/>
                <a:ea typeface="华文细黑"/>
                <a:cs typeface="Courier New"/>
              </a:rPr>
              <a:t>y</a:t>
            </a:r>
            <a:r>
              <a:rPr lang="zh-CN" altLang="zh-CN" sz="2600" kern="100" dirty="0" smtClean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600" i="1" kern="100" dirty="0" smtClean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600" kern="100" dirty="0" smtClean="0">
                <a:latin typeface="Times New Roman"/>
                <a:ea typeface="华文细黑"/>
                <a:cs typeface="Times New Roman"/>
              </a:rPr>
              <a:t>，</a:t>
            </a:r>
            <a:endParaRPr lang="zh-CN" altLang="zh-CN" sz="2600" kern="100" dirty="0" smtClean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600" kern="100" dirty="0" smtClean="0">
                <a:latin typeface="Times New Roman"/>
                <a:ea typeface="华文细黑"/>
                <a:cs typeface="Times New Roman"/>
              </a:rPr>
              <a:t>则以</a:t>
            </a:r>
            <a:r>
              <a:rPr lang="en-US" altLang="zh-CN" sz="2600" i="1" kern="100" dirty="0" smtClean="0">
                <a:latin typeface="Times New Roman"/>
                <a:ea typeface="华文细黑"/>
                <a:cs typeface="Courier New"/>
              </a:rPr>
              <a:t>AC</a:t>
            </a:r>
            <a:r>
              <a:rPr lang="zh-CN" altLang="zh-CN" sz="2600" kern="100" dirty="0" smtClean="0">
                <a:latin typeface="Times New Roman"/>
                <a:ea typeface="华文细黑"/>
                <a:cs typeface="Times New Roman"/>
              </a:rPr>
              <a:t>为直径的圆的方程为</a:t>
            </a:r>
            <a:endParaRPr lang="zh-CN" altLang="zh-CN" sz="2600" kern="100" dirty="0" smtClean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600" kern="100" dirty="0" smtClean="0">
                <a:latin typeface="Times New Roman"/>
                <a:ea typeface="华文细黑"/>
                <a:cs typeface="Courier New"/>
              </a:rPr>
              <a:t>(</a:t>
            </a:r>
            <a:r>
              <a:rPr lang="en-US" altLang="zh-CN" sz="2600" i="1" kern="100" dirty="0" smtClean="0">
                <a:latin typeface="Times New Roman"/>
                <a:ea typeface="华文细黑"/>
                <a:cs typeface="Courier New"/>
              </a:rPr>
              <a:t>x</a:t>
            </a:r>
            <a:r>
              <a:rPr lang="zh-CN" altLang="zh-CN" sz="2600" kern="100" dirty="0" smtClean="0"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600" kern="100" dirty="0" smtClean="0">
                <a:latin typeface="Times New Roman"/>
                <a:ea typeface="华文细黑"/>
                <a:cs typeface="Courier New"/>
              </a:rPr>
              <a:t>0)(</a:t>
            </a:r>
            <a:r>
              <a:rPr lang="en-US" altLang="zh-CN" sz="2600" i="1" kern="100" dirty="0" smtClean="0">
                <a:latin typeface="Times New Roman"/>
                <a:ea typeface="华文细黑"/>
                <a:cs typeface="Courier New"/>
              </a:rPr>
              <a:t>x</a:t>
            </a:r>
            <a:r>
              <a:rPr lang="zh-CN" altLang="zh-CN" sz="2600" kern="100" dirty="0" smtClean="0"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600" i="1" kern="100" dirty="0" smtClean="0">
                <a:latin typeface="Times New Roman"/>
                <a:ea typeface="华文细黑"/>
                <a:cs typeface="Courier New"/>
              </a:rPr>
              <a:t>x</a:t>
            </a:r>
            <a:r>
              <a:rPr lang="en-US" altLang="zh-CN" sz="2600" kern="100" baseline="-25000" dirty="0" smtClean="0">
                <a:latin typeface="Times New Roman"/>
                <a:ea typeface="华文细黑"/>
                <a:cs typeface="Courier New"/>
              </a:rPr>
              <a:t>1</a:t>
            </a:r>
            <a:r>
              <a:rPr lang="en-US" altLang="zh-CN" sz="2600" kern="100" dirty="0" smtClean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600" kern="100" dirty="0" smtClean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600" kern="100" dirty="0" smtClean="0">
                <a:latin typeface="Times New Roman"/>
                <a:ea typeface="华文细黑"/>
                <a:cs typeface="Courier New"/>
              </a:rPr>
              <a:t>(</a:t>
            </a:r>
            <a:r>
              <a:rPr lang="en-US" altLang="zh-CN" sz="2600" i="1" kern="100" dirty="0" smtClean="0">
                <a:latin typeface="Times New Roman"/>
                <a:ea typeface="华文细黑"/>
                <a:cs typeface="Courier New"/>
              </a:rPr>
              <a:t>y</a:t>
            </a:r>
            <a:r>
              <a:rPr lang="zh-CN" altLang="zh-CN" sz="2600" kern="100" dirty="0" smtClean="0"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600" i="1" kern="100" dirty="0" smtClean="0">
                <a:latin typeface="Times New Roman"/>
                <a:ea typeface="华文细黑"/>
                <a:cs typeface="Courier New"/>
              </a:rPr>
              <a:t>p</a:t>
            </a:r>
            <a:r>
              <a:rPr lang="en-US" altLang="zh-CN" sz="2600" kern="100" dirty="0" smtClean="0">
                <a:latin typeface="Times New Roman"/>
                <a:ea typeface="华文细黑"/>
                <a:cs typeface="Courier New"/>
              </a:rPr>
              <a:t>)(</a:t>
            </a:r>
            <a:r>
              <a:rPr lang="en-US" altLang="zh-CN" sz="2600" i="1" kern="100" dirty="0" smtClean="0">
                <a:latin typeface="Times New Roman"/>
                <a:ea typeface="华文细黑"/>
                <a:cs typeface="Courier New"/>
              </a:rPr>
              <a:t>y</a:t>
            </a:r>
            <a:r>
              <a:rPr lang="zh-CN" altLang="zh-CN" sz="2600" kern="100" dirty="0" smtClean="0"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600" i="1" kern="100" dirty="0" smtClean="0">
                <a:latin typeface="Times New Roman"/>
                <a:ea typeface="华文细黑"/>
                <a:cs typeface="Courier New"/>
              </a:rPr>
              <a:t>y</a:t>
            </a:r>
            <a:r>
              <a:rPr lang="en-US" altLang="zh-CN" sz="2600" kern="100" baseline="-25000" dirty="0" smtClean="0">
                <a:latin typeface="Times New Roman"/>
                <a:ea typeface="华文细黑"/>
                <a:cs typeface="Courier New"/>
              </a:rPr>
              <a:t>1</a:t>
            </a:r>
            <a:r>
              <a:rPr lang="en-US" altLang="zh-CN" sz="2600" kern="100" dirty="0" smtClean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600" kern="100" dirty="0" smtClean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600" kern="100" dirty="0" smtClean="0">
                <a:latin typeface="Times New Roman"/>
                <a:ea typeface="华文细黑"/>
                <a:cs typeface="Courier New"/>
              </a:rPr>
              <a:t>0</a:t>
            </a:r>
            <a:r>
              <a:rPr lang="zh-CN" altLang="zh-CN" sz="2600" kern="100" dirty="0" smtClean="0">
                <a:latin typeface="Times New Roman"/>
                <a:ea typeface="华文细黑"/>
                <a:cs typeface="Times New Roman"/>
              </a:rPr>
              <a:t>，</a:t>
            </a:r>
            <a:endParaRPr lang="zh-CN" altLang="zh-CN" sz="2600" kern="100" dirty="0" smtClean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600" kern="100" dirty="0" smtClean="0">
                <a:latin typeface="Times New Roman"/>
                <a:ea typeface="华文细黑"/>
                <a:cs typeface="Times New Roman"/>
              </a:rPr>
              <a:t>将直线方程</a:t>
            </a:r>
            <a:r>
              <a:rPr lang="en-US" altLang="zh-CN" sz="2600" i="1" kern="100" dirty="0" smtClean="0">
                <a:latin typeface="Times New Roman"/>
                <a:ea typeface="华文细黑"/>
                <a:cs typeface="Courier New"/>
              </a:rPr>
              <a:t>y</a:t>
            </a:r>
            <a:r>
              <a:rPr lang="zh-CN" altLang="zh-CN" sz="2600" kern="100" dirty="0" smtClean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600" i="1" kern="100" dirty="0" smtClean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600" kern="100" dirty="0" smtClean="0">
                <a:latin typeface="Times New Roman"/>
                <a:ea typeface="华文细黑"/>
                <a:cs typeface="Times New Roman"/>
              </a:rPr>
              <a:t>代入得</a:t>
            </a:r>
            <a:r>
              <a:rPr lang="en-US" altLang="zh-CN" sz="2600" i="1" kern="100" dirty="0" smtClean="0">
                <a:latin typeface="Times New Roman"/>
                <a:ea typeface="华文细黑"/>
                <a:cs typeface="Courier New"/>
              </a:rPr>
              <a:t>x</a:t>
            </a:r>
            <a:r>
              <a:rPr lang="en-US" altLang="zh-CN" sz="2600" kern="100" baseline="30000" dirty="0" smtClean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600" kern="100" dirty="0" smtClean="0"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600" i="1" kern="100" dirty="0" smtClean="0">
                <a:latin typeface="Times New Roman"/>
                <a:ea typeface="华文细黑"/>
                <a:cs typeface="Courier New"/>
              </a:rPr>
              <a:t>x</a:t>
            </a:r>
            <a:r>
              <a:rPr lang="en-US" altLang="zh-CN" sz="2600" kern="100" baseline="-25000" dirty="0" smtClean="0">
                <a:latin typeface="Times New Roman"/>
                <a:ea typeface="华文细黑"/>
                <a:cs typeface="Courier New"/>
              </a:rPr>
              <a:t>1</a:t>
            </a:r>
            <a:r>
              <a:rPr lang="en-US" altLang="zh-CN" sz="2600" i="1" kern="100" dirty="0" smtClean="0">
                <a:latin typeface="Times New Roman"/>
                <a:ea typeface="华文细黑"/>
                <a:cs typeface="Courier New"/>
              </a:rPr>
              <a:t>x</a:t>
            </a:r>
            <a:r>
              <a:rPr lang="zh-CN" altLang="zh-CN" sz="2600" kern="100" dirty="0" smtClean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600" kern="100" dirty="0" smtClean="0">
                <a:latin typeface="Times New Roman"/>
                <a:ea typeface="华文细黑"/>
                <a:cs typeface="Courier New"/>
              </a:rPr>
              <a:t>(</a:t>
            </a:r>
            <a:r>
              <a:rPr lang="en-US" altLang="zh-CN" sz="2600" i="1" kern="100" dirty="0" smtClean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600" kern="100" dirty="0" smtClean="0"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600" i="1" kern="100" dirty="0" smtClean="0">
                <a:latin typeface="Times New Roman"/>
                <a:ea typeface="华文细黑"/>
                <a:cs typeface="Courier New"/>
              </a:rPr>
              <a:t>p</a:t>
            </a:r>
            <a:r>
              <a:rPr lang="en-US" altLang="zh-CN" sz="2600" kern="100" dirty="0" smtClean="0">
                <a:latin typeface="Times New Roman"/>
                <a:ea typeface="华文细黑"/>
                <a:cs typeface="Courier New"/>
              </a:rPr>
              <a:t>)(</a:t>
            </a:r>
            <a:r>
              <a:rPr lang="en-US" altLang="zh-CN" sz="2600" i="1" kern="100" dirty="0" smtClean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600" kern="100" dirty="0" smtClean="0"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600" i="1" kern="100" dirty="0" smtClean="0">
                <a:latin typeface="Times New Roman"/>
                <a:ea typeface="华文细黑"/>
                <a:cs typeface="Courier New"/>
              </a:rPr>
              <a:t>y</a:t>
            </a:r>
            <a:r>
              <a:rPr lang="en-US" altLang="zh-CN" sz="2600" kern="100" baseline="-25000" dirty="0" smtClean="0">
                <a:latin typeface="Times New Roman"/>
                <a:ea typeface="华文细黑"/>
                <a:cs typeface="Courier New"/>
              </a:rPr>
              <a:t>1</a:t>
            </a:r>
            <a:r>
              <a:rPr lang="en-US" altLang="zh-CN" sz="2600" kern="100" dirty="0" smtClean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600" kern="100" dirty="0" smtClean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600" kern="100" dirty="0" smtClean="0">
                <a:latin typeface="Times New Roman"/>
                <a:ea typeface="华文细黑"/>
                <a:cs typeface="Courier New"/>
              </a:rPr>
              <a:t>0</a:t>
            </a:r>
            <a:r>
              <a:rPr lang="zh-CN" altLang="zh-CN" sz="2600" kern="100" dirty="0" smtClean="0">
                <a:latin typeface="Times New Roman"/>
                <a:ea typeface="华文细黑"/>
                <a:cs typeface="Times New Roman"/>
              </a:rPr>
              <a:t>，</a:t>
            </a:r>
            <a:endParaRPr lang="zh-CN" altLang="zh-CN" sz="260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2218003594"/>
              </p:ext>
            </p:extLst>
          </p:nvPr>
        </p:nvGraphicFramePr>
        <p:xfrm>
          <a:off x="310452" y="3134658"/>
          <a:ext cx="6316663" cy="862012"/>
        </p:xfrm>
        <a:graphic>
          <a:graphicData uri="http://schemas.openxmlformats.org/presentationml/2006/ole">
            <p:oleObj spid="_x0000_s125991" name="文档" r:id="rId3" imgW="6316217" imgH="861765" progId="Word.Document.12">
              <p:embed/>
            </p:oleObj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2643368812"/>
              </p:ext>
            </p:extLst>
          </p:nvPr>
        </p:nvGraphicFramePr>
        <p:xfrm>
          <a:off x="290411" y="3708638"/>
          <a:ext cx="6316663" cy="998537"/>
        </p:xfrm>
        <a:graphic>
          <a:graphicData uri="http://schemas.openxmlformats.org/presentationml/2006/ole">
            <p:oleObj spid="_x0000_s125992" name="文档" r:id="rId4" imgW="6316217" imgH="1004852" progId="Word.Document.12">
              <p:embed/>
            </p:oleObj>
          </a:graphicData>
        </a:graphic>
      </p:graphicFrame>
    </p:spTree>
    <p:extLst>
      <p:ext uri="{BB962C8B-B14F-4D97-AF65-F5344CB8AC3E}">
        <p14:creationId xmlns:p14="http://schemas.microsoft.com/office/powerpoint/2010/main" xmlns="" val="38670890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2987165630"/>
              </p:ext>
            </p:extLst>
          </p:nvPr>
        </p:nvGraphicFramePr>
        <p:xfrm>
          <a:off x="274895" y="930806"/>
          <a:ext cx="8632825" cy="1273175"/>
        </p:xfrm>
        <a:graphic>
          <a:graphicData uri="http://schemas.openxmlformats.org/presentationml/2006/ole">
            <p:oleObj spid="_x0000_s127053" name="文档" r:id="rId3" imgW="8640341" imgH="1271318" progId="Word.Document.12">
              <p:embed/>
            </p:oleObj>
          </a:graphicData>
        </a:graphic>
      </p:graphicFrame>
      <p:sp>
        <p:nvSpPr>
          <p:cNvPr id="3" name="矩形 2"/>
          <p:cNvSpPr/>
          <p:nvPr/>
        </p:nvSpPr>
        <p:spPr>
          <a:xfrm>
            <a:off x="202994" y="210726"/>
            <a:ext cx="8624477" cy="61657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设直线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l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与以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AC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为直径的圆的交点为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P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x</a:t>
            </a:r>
            <a:r>
              <a:rPr lang="en-US" altLang="zh-CN" sz="26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y</a:t>
            </a:r>
            <a:r>
              <a:rPr lang="en-US" altLang="zh-CN" sz="26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Q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x</a:t>
            </a:r>
            <a:r>
              <a:rPr lang="en-US" altLang="zh-CN" sz="26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y</a:t>
            </a:r>
            <a:r>
              <a:rPr lang="en-US" altLang="zh-CN" sz="26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，</a:t>
            </a:r>
            <a:endParaRPr lang="zh-CN" altLang="zh-CN" sz="260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2506258212"/>
              </p:ext>
            </p:extLst>
          </p:nvPr>
        </p:nvGraphicFramePr>
        <p:xfrm>
          <a:off x="266760" y="1745863"/>
          <a:ext cx="8632825" cy="1273175"/>
        </p:xfrm>
        <a:graphic>
          <a:graphicData uri="http://schemas.openxmlformats.org/presentationml/2006/ole">
            <p:oleObj spid="_x0000_s127054" name="文档" r:id="rId4" imgW="8640341" imgH="1269521" progId="Word.Document.12">
              <p:embed/>
            </p:oleObj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894039837"/>
              </p:ext>
            </p:extLst>
          </p:nvPr>
        </p:nvGraphicFramePr>
        <p:xfrm>
          <a:off x="258625" y="2560920"/>
          <a:ext cx="8632825" cy="1273175"/>
        </p:xfrm>
        <a:graphic>
          <a:graphicData uri="http://schemas.openxmlformats.org/presentationml/2006/ole">
            <p:oleObj spid="_x0000_s127055" name="文档" r:id="rId5" imgW="8640341" imgH="1268083" progId="Word.Document.12">
              <p:embed/>
            </p:oleObj>
          </a:graphicData>
        </a:graphic>
      </p:graphicFrame>
      <p:sp>
        <p:nvSpPr>
          <p:cNvPr id="8" name="矩形 7"/>
          <p:cNvSpPr/>
          <p:nvPr/>
        </p:nvSpPr>
        <p:spPr>
          <a:xfrm>
            <a:off x="145604" y="3307070"/>
            <a:ext cx="7024680" cy="61657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此时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|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PQ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|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p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为定值，故满足条件的直线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l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存在，</a:t>
            </a:r>
            <a:endParaRPr lang="zh-CN" altLang="zh-CN" sz="260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3581834215"/>
              </p:ext>
            </p:extLst>
          </p:nvPr>
        </p:nvGraphicFramePr>
        <p:xfrm>
          <a:off x="228600" y="4039364"/>
          <a:ext cx="8632825" cy="1036638"/>
        </p:xfrm>
        <a:graphic>
          <a:graphicData uri="http://schemas.openxmlformats.org/presentationml/2006/ole">
            <p:oleObj spid="_x0000_s127056" name="文档" r:id="rId6" imgW="8640341" imgH="1034451" progId="Word.Document.12">
              <p:embed/>
            </p:oleObj>
          </a:graphicData>
        </a:graphic>
      </p:graphicFrame>
    </p:spTree>
    <p:extLst>
      <p:ext uri="{BB962C8B-B14F-4D97-AF65-F5344CB8AC3E}">
        <p14:creationId xmlns:p14="http://schemas.microsoft.com/office/powerpoint/2010/main" xmlns="" val="11789413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618620" y="1779662"/>
            <a:ext cx="7985828" cy="1400768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ts val="5500"/>
              </a:lnSpc>
              <a:spcAft>
                <a:spcPts val="0"/>
              </a:spcAft>
            </a:pPr>
            <a:r>
              <a:rPr lang="zh-CN" altLang="zh-CN" sz="2600" b="1" kern="100" dirty="0">
                <a:solidFill>
                  <a:srgbClr val="0066FF"/>
                </a:solidFill>
                <a:latin typeface="Times New Roman"/>
                <a:ea typeface="微软雅黑"/>
                <a:cs typeface="Times New Roman"/>
              </a:rPr>
              <a:t>点评　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(1)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定直线由斜率、截距、定点等因素确定．</a:t>
            </a:r>
            <a:endParaRPr lang="zh-CN" altLang="zh-CN" sz="2600" kern="100" dirty="0">
              <a:latin typeface="宋体"/>
              <a:cs typeface="Courier New"/>
            </a:endParaRPr>
          </a:p>
          <a:p>
            <a:pPr algn="just">
              <a:lnSpc>
                <a:spcPts val="5500"/>
              </a:lnSpc>
              <a:spcAft>
                <a:spcPts val="0"/>
              </a:spcAft>
            </a:pP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(2)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定直线一般为特殊直线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x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x</a:t>
            </a:r>
            <a:r>
              <a:rPr lang="en-US" altLang="zh-CN" sz="2600" kern="100" baseline="-25000" dirty="0">
                <a:latin typeface="Times New Roman"/>
                <a:ea typeface="华文细黑"/>
                <a:cs typeface="Courier New"/>
              </a:rPr>
              <a:t>0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y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y</a:t>
            </a:r>
            <a:r>
              <a:rPr lang="en-US" altLang="zh-CN" sz="2600" kern="100" baseline="-25000" dirty="0">
                <a:latin typeface="Times New Roman"/>
                <a:ea typeface="华文细黑"/>
                <a:cs typeface="Courier New"/>
              </a:rPr>
              <a:t>0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等．</a:t>
            </a:r>
            <a:endParaRPr lang="zh-CN" altLang="zh-CN" sz="2600" kern="100" dirty="0">
              <a:effectLst/>
              <a:latin typeface="宋体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7550005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194752" y="699542"/>
            <a:ext cx="8647507" cy="3693319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600" b="1" kern="100" dirty="0">
                <a:solidFill>
                  <a:srgbClr val="0066FF"/>
                </a:solidFill>
                <a:latin typeface="Times New Roman"/>
                <a:ea typeface="微软雅黑"/>
                <a:cs typeface="Times New Roman"/>
              </a:rPr>
              <a:t>变式训练</a:t>
            </a:r>
            <a:r>
              <a:rPr lang="en-US" altLang="zh-CN" sz="2600" b="1" kern="100" dirty="0">
                <a:solidFill>
                  <a:srgbClr val="0066FF"/>
                </a:solidFill>
                <a:latin typeface="Times New Roman"/>
                <a:ea typeface="微软雅黑"/>
                <a:cs typeface="Courier New"/>
              </a:rPr>
              <a:t>2</a:t>
            </a:r>
            <a:r>
              <a:rPr lang="zh-CN" altLang="zh-CN" sz="2600" b="1" kern="100" dirty="0">
                <a:solidFill>
                  <a:srgbClr val="0066FF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已知中心在坐标原点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的椭圆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经过点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(2,3)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，且点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F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(2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0)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为其右焦点．</a:t>
            </a:r>
            <a:endParaRPr lang="zh-CN" altLang="zh-CN" sz="26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(1)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求椭圆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的方程</a:t>
            </a:r>
            <a:r>
              <a:rPr lang="zh-CN" altLang="zh-CN" sz="2600" kern="100" dirty="0" smtClean="0">
                <a:latin typeface="Times New Roman"/>
                <a:ea typeface="华文细黑"/>
                <a:cs typeface="Times New Roman"/>
              </a:rPr>
              <a:t>；</a:t>
            </a:r>
            <a:endParaRPr lang="en-US" altLang="zh-CN" sz="2600" kern="100" dirty="0" smtClean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(2)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是否存在平行于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OA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的直线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l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，使得直线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l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与椭圆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有公共点，且直线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OA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与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l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的距离等于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？若存在，求出直线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l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的方程；若不存在，说明理由</a:t>
            </a:r>
            <a:r>
              <a:rPr lang="zh-CN" altLang="zh-CN" sz="2600" kern="100" dirty="0" smtClean="0">
                <a:latin typeface="Times New Roman"/>
                <a:ea typeface="华文细黑"/>
                <a:cs typeface="Times New Roman"/>
              </a:rPr>
              <a:t>．</a:t>
            </a:r>
            <a:endParaRPr lang="zh-CN" altLang="zh-CN" sz="1050" kern="100" dirty="0">
              <a:latin typeface="宋体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5055483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1019350429"/>
              </p:ext>
            </p:extLst>
          </p:nvPr>
        </p:nvGraphicFramePr>
        <p:xfrm>
          <a:off x="250052" y="210726"/>
          <a:ext cx="8778875" cy="852487"/>
        </p:xfrm>
        <a:graphic>
          <a:graphicData uri="http://schemas.openxmlformats.org/presentationml/2006/ole">
            <p:oleObj spid="_x0000_s128080" name="文档" r:id="rId3" imgW="8785121" imgH="851858" progId="Word.Document.12">
              <p:embed/>
            </p:oleObj>
          </a:graphicData>
        </a:graphic>
      </p:graphicFrame>
      <p:sp>
        <p:nvSpPr>
          <p:cNvPr id="3" name="矩形 2"/>
          <p:cNvSpPr/>
          <p:nvPr/>
        </p:nvSpPr>
        <p:spPr>
          <a:xfrm>
            <a:off x="98416" y="818283"/>
            <a:ext cx="4693914" cy="61657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且可知其左焦点为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F</a:t>
            </a:r>
            <a:r>
              <a:rPr lang="en-US" altLang="zh-CN" sz="2600" kern="100" dirty="0">
                <a:latin typeface="宋体"/>
                <a:ea typeface="华文细黑"/>
                <a:cs typeface="Times New Roman"/>
              </a:rPr>
              <a:t>′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2,0)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．</a:t>
            </a:r>
            <a:endParaRPr lang="zh-CN" altLang="zh-CN" sz="260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2919295689"/>
              </p:ext>
            </p:extLst>
          </p:nvPr>
        </p:nvGraphicFramePr>
        <p:xfrm>
          <a:off x="196970" y="1417003"/>
          <a:ext cx="8777287" cy="1311275"/>
        </p:xfrm>
        <a:graphic>
          <a:graphicData uri="http://schemas.openxmlformats.org/presentationml/2006/ole">
            <p:oleObj spid="_x0000_s128081" name="文档" r:id="rId4" imgW="8785121" imgH="1312653" progId="Word.Document.12">
              <p:embed/>
            </p:oleObj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2257122297"/>
              </p:ext>
            </p:extLst>
          </p:nvPr>
        </p:nvGraphicFramePr>
        <p:xfrm>
          <a:off x="159128" y="2492122"/>
          <a:ext cx="8777287" cy="1311275"/>
        </p:xfrm>
        <a:graphic>
          <a:graphicData uri="http://schemas.openxmlformats.org/presentationml/2006/ole">
            <p:oleObj spid="_x0000_s128082" name="文档" r:id="rId5" imgW="8785121" imgH="1312653" progId="Word.Document.12">
              <p:embed/>
            </p:oleObj>
          </a:graphicData>
        </a:graphic>
      </p:graphicFrame>
      <p:sp>
        <p:nvSpPr>
          <p:cNvPr id="8" name="矩形 7"/>
          <p:cNvSpPr/>
          <p:nvPr/>
        </p:nvSpPr>
        <p:spPr>
          <a:xfrm>
            <a:off x="43116" y="3477374"/>
            <a:ext cx="4275529" cy="61657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又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en-US" altLang="zh-CN" sz="2600" kern="100" baseline="30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b</a:t>
            </a:r>
            <a:r>
              <a:rPr lang="en-US" altLang="zh-CN" sz="2600" kern="100" baseline="30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en-US" altLang="zh-CN" sz="2600" kern="100" baseline="30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，所以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b</a:t>
            </a:r>
            <a:r>
              <a:rPr lang="en-US" altLang="zh-CN" sz="2600" kern="100" baseline="30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12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，</a:t>
            </a:r>
            <a:endParaRPr lang="zh-CN" altLang="zh-CN" sz="260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2062031546"/>
              </p:ext>
            </p:extLst>
          </p:nvPr>
        </p:nvGraphicFramePr>
        <p:xfrm>
          <a:off x="143312" y="4083918"/>
          <a:ext cx="8778875" cy="1044575"/>
        </p:xfrm>
        <a:graphic>
          <a:graphicData uri="http://schemas.openxmlformats.org/presentationml/2006/ole">
            <p:oleObj spid="_x0000_s128083" name="文档" r:id="rId6" imgW="8785121" imgH="1041999" progId="Word.Document.12">
              <p:embed/>
            </p:oleObj>
          </a:graphicData>
        </a:graphic>
      </p:graphicFrame>
    </p:spTree>
    <p:extLst>
      <p:ext uri="{BB962C8B-B14F-4D97-AF65-F5344CB8AC3E}">
        <p14:creationId xmlns:p14="http://schemas.microsoft.com/office/powerpoint/2010/main" xmlns="" val="40967338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2161773769"/>
              </p:ext>
            </p:extLst>
          </p:nvPr>
        </p:nvGraphicFramePr>
        <p:xfrm>
          <a:off x="262384" y="330006"/>
          <a:ext cx="8629650" cy="992188"/>
        </p:xfrm>
        <a:graphic>
          <a:graphicData uri="http://schemas.openxmlformats.org/presentationml/2006/ole">
            <p:oleObj spid="_x0000_s62540" name="文档" r:id="rId3" imgW="8640341" imgH="1002102" progId="Word.Document.12">
              <p:embed/>
            </p:oleObj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2039634592"/>
              </p:ext>
            </p:extLst>
          </p:nvPr>
        </p:nvGraphicFramePr>
        <p:xfrm>
          <a:off x="258763" y="1195293"/>
          <a:ext cx="8634412" cy="1997075"/>
        </p:xfrm>
        <a:graphic>
          <a:graphicData uri="http://schemas.openxmlformats.org/presentationml/2006/ole">
            <p:oleObj spid="_x0000_s62541" name="文档" r:id="rId4" imgW="8640341" imgH="1993421" progId="Word.Document.12">
              <p:embed/>
            </p:oleObj>
          </a:graphicData>
        </a:graphic>
      </p:graphicFrame>
      <p:sp>
        <p:nvSpPr>
          <p:cNvPr id="8" name="矩形 7"/>
          <p:cNvSpPr/>
          <p:nvPr/>
        </p:nvSpPr>
        <p:spPr>
          <a:xfrm>
            <a:off x="107504" y="2831236"/>
            <a:ext cx="5230919" cy="12926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因为直线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l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与椭圆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有公共点</a:t>
            </a:r>
            <a:r>
              <a:rPr lang="zh-CN" altLang="zh-CN" sz="2600" kern="100" dirty="0" smtClean="0">
                <a:latin typeface="Times New Roman"/>
                <a:ea typeface="华文细黑"/>
                <a:cs typeface="Times New Roman"/>
              </a:rPr>
              <a:t>，</a:t>
            </a:r>
            <a:endParaRPr lang="en-US" altLang="zh-CN" sz="1050" kern="100" dirty="0" smtClean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所以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Δ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(3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t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en-US" altLang="zh-CN" sz="2600" kern="100" baseline="30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600" kern="100" dirty="0">
                <a:latin typeface="宋体"/>
                <a:ea typeface="华文细黑"/>
                <a:cs typeface="Times New Roman"/>
              </a:rPr>
              <a:t>×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600" kern="100" dirty="0">
                <a:latin typeface="宋体"/>
                <a:ea typeface="华文细黑"/>
                <a:cs typeface="Times New Roman"/>
              </a:rPr>
              <a:t>×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t</a:t>
            </a:r>
            <a:r>
              <a:rPr lang="en-US" altLang="zh-CN" sz="2600" kern="100" baseline="30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12)</a:t>
            </a:r>
            <a:r>
              <a:rPr lang="en-US" altLang="zh-CN" sz="2600" kern="100" dirty="0">
                <a:latin typeface="宋体"/>
                <a:ea typeface="华文细黑"/>
                <a:cs typeface="Times New Roman"/>
              </a:rPr>
              <a:t>≥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0</a:t>
            </a:r>
            <a:r>
              <a:rPr lang="zh-CN" altLang="zh-CN" sz="2600" kern="100" dirty="0" smtClean="0">
                <a:latin typeface="Times New Roman"/>
                <a:ea typeface="华文细黑"/>
                <a:cs typeface="Times New Roman"/>
              </a:rPr>
              <a:t>，</a:t>
            </a:r>
            <a:endParaRPr lang="zh-CN" altLang="zh-CN" sz="1050" kern="100" dirty="0">
              <a:latin typeface="宋体"/>
              <a:cs typeface="Courier New"/>
            </a:endParaRP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1713286250"/>
              </p:ext>
            </p:extLst>
          </p:nvPr>
        </p:nvGraphicFramePr>
        <p:xfrm>
          <a:off x="182563" y="4219922"/>
          <a:ext cx="6088062" cy="800100"/>
        </p:xfrm>
        <a:graphic>
          <a:graphicData uri="http://schemas.openxmlformats.org/presentationml/2006/ole">
            <p:oleObj spid="_x0000_s62542" name="文档" r:id="rId5" imgW="6087694" imgH="800854" progId="Word.Document.12">
              <p:embed/>
            </p:oleObj>
          </a:graphicData>
        </a:graphic>
      </p:graphicFrame>
    </p:spTree>
    <p:extLst>
      <p:ext uri="{BB962C8B-B14F-4D97-AF65-F5344CB8AC3E}">
        <p14:creationId xmlns:p14="http://schemas.microsoft.com/office/powerpoint/2010/main" xmlns="" val="26667774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1140065330"/>
              </p:ext>
            </p:extLst>
          </p:nvPr>
        </p:nvGraphicFramePr>
        <p:xfrm>
          <a:off x="399184" y="987574"/>
          <a:ext cx="8472487" cy="1555750"/>
        </p:xfrm>
        <a:graphic>
          <a:graphicData uri="http://schemas.openxmlformats.org/presentationml/2006/ole">
            <p:oleObj spid="_x0000_s55370" name="文档" r:id="rId3" imgW="8471886" imgH="1556295" progId="Word.Document.12">
              <p:embed/>
            </p:oleObj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403485700"/>
              </p:ext>
            </p:extLst>
          </p:nvPr>
        </p:nvGraphicFramePr>
        <p:xfrm>
          <a:off x="351633" y="1995686"/>
          <a:ext cx="8472487" cy="777875"/>
        </p:xfrm>
        <a:graphic>
          <a:graphicData uri="http://schemas.openxmlformats.org/presentationml/2006/ole">
            <p:oleObj spid="_x0000_s55371" name="文档" r:id="rId4" imgW="8471886" imgH="778148" progId="Word.Document.12">
              <p:embed/>
            </p:oleObj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4244950840"/>
              </p:ext>
            </p:extLst>
          </p:nvPr>
        </p:nvGraphicFramePr>
        <p:xfrm>
          <a:off x="351633" y="2859782"/>
          <a:ext cx="8472487" cy="777875"/>
        </p:xfrm>
        <a:graphic>
          <a:graphicData uri="http://schemas.openxmlformats.org/presentationml/2006/ole">
            <p:oleObj spid="_x0000_s55372" name="文档" r:id="rId5" imgW="8471886" imgH="778869" progId="Word.Document.12">
              <p:embed/>
            </p:oleObj>
          </a:graphicData>
        </a:graphic>
      </p:graphicFrame>
      <p:sp>
        <p:nvSpPr>
          <p:cNvPr id="5" name="矩形 4"/>
          <p:cNvSpPr/>
          <p:nvPr/>
        </p:nvSpPr>
        <p:spPr>
          <a:xfrm>
            <a:off x="251520" y="3452099"/>
            <a:ext cx="4612160" cy="61657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所以符合题意的直线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l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不存在．</a:t>
            </a:r>
            <a:endParaRPr lang="zh-CN" altLang="zh-CN" sz="2600" kern="100" dirty="0">
              <a:effectLst/>
              <a:latin typeface="宋体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6019641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2135648970"/>
              </p:ext>
            </p:extLst>
          </p:nvPr>
        </p:nvGraphicFramePr>
        <p:xfrm>
          <a:off x="342900" y="396270"/>
          <a:ext cx="8472487" cy="1555750"/>
        </p:xfrm>
        <a:graphic>
          <a:graphicData uri="http://schemas.openxmlformats.org/presentationml/2006/ole">
            <p:oleObj spid="_x0000_s129079" name="文档" r:id="rId3" imgW="8471886" imgH="1557737" progId="Word.Document.12">
              <p:embed/>
            </p:oleObj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3320409105"/>
              </p:ext>
            </p:extLst>
          </p:nvPr>
        </p:nvGraphicFramePr>
        <p:xfrm>
          <a:off x="346397" y="1188358"/>
          <a:ext cx="8474075" cy="1654175"/>
        </p:xfrm>
        <a:graphic>
          <a:graphicData uri="http://schemas.openxmlformats.org/presentationml/2006/ole">
            <p:oleObj spid="_x0000_s129080" name="文档" r:id="rId4" imgW="8471886" imgH="1661178" progId="Word.Document.12">
              <p:embed/>
            </p:oleObj>
          </a:graphicData>
        </a:graphic>
      </p:graphicFrame>
      <p:sp>
        <p:nvSpPr>
          <p:cNvPr id="4" name="矩形 3"/>
          <p:cNvSpPr/>
          <p:nvPr/>
        </p:nvSpPr>
        <p:spPr>
          <a:xfrm>
            <a:off x="263272" y="2556510"/>
            <a:ext cx="1879041" cy="61657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从而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en-US" altLang="zh-CN" sz="2600" kern="100" baseline="30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16.</a:t>
            </a:r>
            <a:endParaRPr lang="zh-CN" altLang="zh-CN" sz="260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585923783"/>
              </p:ext>
            </p:extLst>
          </p:nvPr>
        </p:nvGraphicFramePr>
        <p:xfrm>
          <a:off x="327660" y="3204582"/>
          <a:ext cx="8472487" cy="1036637"/>
        </p:xfrm>
        <a:graphic>
          <a:graphicData uri="http://schemas.openxmlformats.org/presentationml/2006/ole">
            <p:oleObj spid="_x0000_s129081" name="文档" r:id="rId5" imgW="8471886" imgH="1037290" progId="Word.Document.12">
              <p:embed/>
            </p:oleObj>
          </a:graphicData>
        </a:graphic>
      </p:graphicFrame>
      <p:sp>
        <p:nvSpPr>
          <p:cNvPr id="12" name="矩形 11"/>
          <p:cNvSpPr/>
          <p:nvPr/>
        </p:nvSpPr>
        <p:spPr>
          <a:xfrm>
            <a:off x="198884" y="4043403"/>
            <a:ext cx="2239716" cy="61657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(2)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同方法一．</a:t>
            </a:r>
            <a:endParaRPr lang="zh-CN" altLang="zh-CN" sz="2600" kern="100" dirty="0">
              <a:effectLst/>
              <a:latin typeface="宋体"/>
              <a:cs typeface="Courier New"/>
            </a:endParaRPr>
          </a:p>
        </p:txBody>
      </p:sp>
      <p:pic>
        <p:nvPicPr>
          <p:cNvPr id="13" name="Picture 2">
            <a:hlinkClick r:id="rId6" action="ppaction://hlinksldjump"/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8459067" y="4517331"/>
            <a:ext cx="539117" cy="536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28278402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hlinkClick r:id="rId2" action="ppaction://hlinksldjump"/>
          </p:cNvPr>
          <p:cNvSpPr/>
          <p:nvPr/>
        </p:nvSpPr>
        <p:spPr>
          <a:xfrm>
            <a:off x="3125446" y="1563641"/>
            <a:ext cx="3820981" cy="58641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3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常</a:t>
            </a:r>
            <a:r>
              <a:rPr lang="zh-CN" altLang="en-US" sz="3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考题型精析</a:t>
            </a:r>
            <a:endParaRPr lang="zh-CN" altLang="en-US" sz="30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" name="矩形 10">
            <a:hlinkClick r:id="rId2" action="ppaction://hlinksldjump"/>
          </p:cNvPr>
          <p:cNvSpPr/>
          <p:nvPr/>
        </p:nvSpPr>
        <p:spPr>
          <a:xfrm>
            <a:off x="2483768" y="1563638"/>
            <a:ext cx="595256" cy="58641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4" name="矩形 13">
            <a:hlinkClick r:id="rId3" action="ppaction://hlinksldjump"/>
          </p:cNvPr>
          <p:cNvSpPr/>
          <p:nvPr/>
        </p:nvSpPr>
        <p:spPr>
          <a:xfrm>
            <a:off x="3127283" y="2931793"/>
            <a:ext cx="3820981" cy="58641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3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高考题</a:t>
            </a:r>
            <a:r>
              <a:rPr lang="zh-CN" altLang="en-US" sz="3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型精练</a:t>
            </a:r>
          </a:p>
        </p:txBody>
      </p:sp>
      <p:sp>
        <p:nvSpPr>
          <p:cNvPr id="15" name="矩形 14">
            <a:hlinkClick r:id="rId3" action="ppaction://hlinksldjump"/>
          </p:cNvPr>
          <p:cNvSpPr/>
          <p:nvPr/>
        </p:nvSpPr>
        <p:spPr>
          <a:xfrm>
            <a:off x="2483767" y="2931790"/>
            <a:ext cx="597093" cy="58641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4708116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80397" y="149949"/>
            <a:ext cx="34195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zh-CN" sz="2800" b="1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题型三　存在性问题</a:t>
            </a:r>
          </a:p>
        </p:txBody>
      </p:sp>
      <p:cxnSp>
        <p:nvCxnSpPr>
          <p:cNvPr id="9" name="直接连接符 8"/>
          <p:cNvCxnSpPr/>
          <p:nvPr/>
        </p:nvCxnSpPr>
        <p:spPr>
          <a:xfrm>
            <a:off x="2604" y="699542"/>
            <a:ext cx="9144000" cy="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95284" y="828318"/>
            <a:ext cx="8909535" cy="1892826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600" b="1" kern="100" spc="-100" dirty="0">
                <a:solidFill>
                  <a:srgbClr val="0066FF"/>
                </a:solidFill>
                <a:latin typeface="Times New Roman"/>
                <a:ea typeface="微软雅黑"/>
                <a:cs typeface="Times New Roman"/>
              </a:rPr>
              <a:t>例</a:t>
            </a:r>
            <a:r>
              <a:rPr lang="en-US" altLang="zh-CN" sz="2600" b="1" kern="100" spc="-100" dirty="0">
                <a:solidFill>
                  <a:srgbClr val="0066FF"/>
                </a:solidFill>
                <a:latin typeface="Times New Roman"/>
                <a:ea typeface="微软雅黑"/>
                <a:cs typeface="Courier New"/>
              </a:rPr>
              <a:t>3</a:t>
            </a:r>
            <a:r>
              <a:rPr lang="zh-CN" altLang="zh-CN" sz="2600" b="1" kern="100" spc="-100" dirty="0">
                <a:solidFill>
                  <a:srgbClr val="0066FF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en-US" altLang="zh-CN" sz="2600" kern="100" spc="-100" dirty="0">
                <a:latin typeface="Times New Roman"/>
                <a:ea typeface="华文细黑"/>
                <a:cs typeface="Courier New"/>
              </a:rPr>
              <a:t>(1)</a:t>
            </a:r>
            <a:r>
              <a:rPr lang="zh-CN" altLang="zh-CN" sz="2600" kern="100" spc="-100" dirty="0">
                <a:latin typeface="Times New Roman"/>
                <a:ea typeface="华文细黑"/>
                <a:cs typeface="Times New Roman"/>
              </a:rPr>
              <a:t>已知直线</a:t>
            </a:r>
            <a:r>
              <a:rPr lang="en-US" altLang="zh-CN" sz="2600" i="1" kern="100" spc="-100" dirty="0">
                <a:latin typeface="Times New Roman"/>
                <a:ea typeface="华文细黑"/>
                <a:cs typeface="Courier New"/>
              </a:rPr>
              <a:t>y</a:t>
            </a:r>
            <a:r>
              <a:rPr lang="zh-CN" altLang="zh-CN" sz="2600" kern="100" spc="-100" dirty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600" i="1" kern="100" spc="-100" dirty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600" kern="100" spc="-100" dirty="0">
                <a:latin typeface="Times New Roman"/>
                <a:ea typeface="华文细黑"/>
                <a:cs typeface="Times New Roman"/>
              </a:rPr>
              <a:t>交抛物线</a:t>
            </a:r>
            <a:r>
              <a:rPr lang="en-US" altLang="zh-CN" sz="2600" i="1" kern="100" spc="-100" dirty="0">
                <a:latin typeface="Times New Roman"/>
                <a:ea typeface="华文细黑"/>
                <a:cs typeface="Courier New"/>
              </a:rPr>
              <a:t>y</a:t>
            </a:r>
            <a:r>
              <a:rPr lang="zh-CN" altLang="zh-CN" sz="2600" kern="100" spc="-100" dirty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600" i="1" kern="100" spc="-100" dirty="0">
                <a:latin typeface="Times New Roman"/>
                <a:ea typeface="华文细黑"/>
                <a:cs typeface="Courier New"/>
              </a:rPr>
              <a:t>x</a:t>
            </a:r>
            <a:r>
              <a:rPr lang="en-US" altLang="zh-CN" sz="2600" kern="100" spc="-100" baseline="30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600" kern="100" spc="-100" dirty="0">
                <a:latin typeface="Times New Roman"/>
                <a:ea typeface="华文细黑"/>
                <a:cs typeface="Times New Roman"/>
              </a:rPr>
              <a:t>于</a:t>
            </a:r>
            <a:r>
              <a:rPr lang="en-US" altLang="zh-CN" sz="2600" i="1" kern="100" spc="-100" dirty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600" kern="100" spc="-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600" i="1" kern="100" spc="-100" dirty="0">
                <a:latin typeface="Times New Roman"/>
                <a:ea typeface="华文细黑"/>
                <a:cs typeface="Courier New"/>
              </a:rPr>
              <a:t>B</a:t>
            </a:r>
            <a:r>
              <a:rPr lang="zh-CN" altLang="zh-CN" sz="2600" kern="100" spc="-100" dirty="0">
                <a:latin typeface="Times New Roman"/>
                <a:ea typeface="华文细黑"/>
                <a:cs typeface="Times New Roman"/>
              </a:rPr>
              <a:t>两点．若该抛物线上存在点</a:t>
            </a:r>
            <a:r>
              <a:rPr lang="en-US" altLang="zh-CN" sz="2600" i="1" kern="100" spc="-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600" kern="100" spc="-100" dirty="0">
                <a:latin typeface="Times New Roman"/>
                <a:ea typeface="华文细黑"/>
                <a:cs typeface="Times New Roman"/>
              </a:rPr>
              <a:t>，使得</a:t>
            </a:r>
            <a:r>
              <a:rPr lang="en-US" altLang="zh-CN" sz="2600" kern="100" spc="-100" dirty="0">
                <a:latin typeface="宋体"/>
                <a:ea typeface="华文细黑"/>
                <a:cs typeface="Times New Roman"/>
              </a:rPr>
              <a:t>∠</a:t>
            </a:r>
            <a:r>
              <a:rPr lang="en-US" altLang="zh-CN" sz="2600" i="1" kern="100" spc="-100" dirty="0">
                <a:latin typeface="Times New Roman"/>
                <a:ea typeface="华文细黑"/>
                <a:cs typeface="Courier New"/>
              </a:rPr>
              <a:t>ACB</a:t>
            </a:r>
            <a:r>
              <a:rPr lang="zh-CN" altLang="zh-CN" sz="2600" kern="100" spc="-100" dirty="0">
                <a:latin typeface="Times New Roman"/>
                <a:ea typeface="华文细黑"/>
                <a:cs typeface="Times New Roman"/>
              </a:rPr>
              <a:t>为直角，则</a:t>
            </a:r>
            <a:r>
              <a:rPr lang="en-US" altLang="zh-CN" sz="2600" i="1" kern="100" spc="-100" dirty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600" kern="100" spc="-100" dirty="0">
                <a:latin typeface="Times New Roman"/>
                <a:ea typeface="华文细黑"/>
                <a:cs typeface="Times New Roman"/>
              </a:rPr>
              <a:t>的取值范围</a:t>
            </a:r>
            <a:r>
              <a:rPr lang="zh-CN" altLang="zh-CN" sz="2600" kern="100" spc="-100" dirty="0" smtClean="0">
                <a:latin typeface="Times New Roman"/>
                <a:ea typeface="华文细黑"/>
                <a:cs typeface="Times New Roman"/>
              </a:rPr>
              <a:t>为</a:t>
            </a:r>
            <a:r>
              <a:rPr lang="en-US" altLang="zh-CN" sz="2600" kern="100" spc="-100" dirty="0" smtClean="0">
                <a:latin typeface="Times New Roman"/>
                <a:ea typeface="华文细黑"/>
                <a:cs typeface="Courier New"/>
              </a:rPr>
              <a:t>_________</a:t>
            </a:r>
            <a:r>
              <a:rPr lang="zh-CN" altLang="zh-CN" sz="2600" kern="100" spc="-100" dirty="0" smtClean="0">
                <a:latin typeface="Times New Roman"/>
                <a:ea typeface="华文细黑"/>
                <a:cs typeface="Times New Roman"/>
              </a:rPr>
              <a:t>．</a:t>
            </a:r>
            <a:endParaRPr lang="en-US" altLang="zh-CN" sz="1050" kern="100" spc="-100" dirty="0" smtClean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600" b="1" kern="100" dirty="0">
                <a:solidFill>
                  <a:srgbClr val="0066FF"/>
                </a:solidFill>
                <a:latin typeface="Times New Roman"/>
                <a:ea typeface="微软雅黑"/>
                <a:cs typeface="Times New Roman"/>
              </a:rPr>
              <a:t>解析　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以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AB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为直径的圆的方程为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x</a:t>
            </a:r>
            <a:r>
              <a:rPr lang="en-US" altLang="zh-CN" sz="2600" kern="100" baseline="30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y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en-US" altLang="zh-CN" sz="2600" kern="100" baseline="30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600" kern="100" dirty="0" smtClean="0">
                <a:latin typeface="Times New Roman"/>
                <a:ea typeface="华文细黑"/>
                <a:cs typeface="Times New Roman"/>
              </a:rPr>
              <a:t>，</a:t>
            </a:r>
            <a:endParaRPr lang="zh-CN" altLang="zh-CN" sz="1050" kern="100" dirty="0">
              <a:latin typeface="宋体"/>
              <a:cs typeface="Courier New"/>
            </a:endParaRPr>
          </a:p>
        </p:txBody>
      </p:sp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419854049"/>
              </p:ext>
            </p:extLst>
          </p:nvPr>
        </p:nvGraphicFramePr>
        <p:xfrm>
          <a:off x="236538" y="2757403"/>
          <a:ext cx="8632825" cy="1309688"/>
        </p:xfrm>
        <a:graphic>
          <a:graphicData uri="http://schemas.openxmlformats.org/presentationml/2006/ole">
            <p:oleObj spid="_x0000_s17469" name="文档" r:id="rId3" imgW="8640341" imgH="1312653" progId="Word.Document.12">
              <p:embed/>
            </p:oleObj>
          </a:graphicData>
        </a:graphic>
      </p:graphicFrame>
      <p:graphicFrame>
        <p:nvGraphicFramePr>
          <p:cNvPr id="11" name="对象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1830858836"/>
              </p:ext>
            </p:extLst>
          </p:nvPr>
        </p:nvGraphicFramePr>
        <p:xfrm>
          <a:off x="205423" y="3837523"/>
          <a:ext cx="8634412" cy="1311275"/>
        </p:xfrm>
        <a:graphic>
          <a:graphicData uri="http://schemas.openxmlformats.org/presentationml/2006/ole">
            <p:oleObj spid="_x0000_s17470" name="文档" r:id="rId4" imgW="8640341" imgH="1312653" progId="Word.Document.12">
              <p:embed/>
            </p:oleObj>
          </a:graphicData>
        </a:graphic>
      </p:graphicFrame>
      <p:sp>
        <p:nvSpPr>
          <p:cNvPr id="4" name="矩形 3"/>
          <p:cNvSpPr/>
          <p:nvPr/>
        </p:nvSpPr>
        <p:spPr>
          <a:xfrm>
            <a:off x="7035512" y="1373902"/>
            <a:ext cx="1628972" cy="6924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600" kern="100" dirty="0" smtClean="0">
                <a:solidFill>
                  <a:srgbClr val="E46C0A"/>
                </a:solidFill>
                <a:latin typeface="宋体"/>
                <a:ea typeface="Times New Roman"/>
                <a:cs typeface="Courier New"/>
              </a:rPr>
              <a:t>[</a:t>
            </a:r>
            <a:r>
              <a:rPr lang="en-US" altLang="zh-CN" sz="2600" kern="100" dirty="0">
                <a:solidFill>
                  <a:srgbClr val="E46C0A"/>
                </a:solidFill>
                <a:latin typeface="宋体"/>
                <a:ea typeface="Times New Roman"/>
                <a:cs typeface="Courier New"/>
              </a:rPr>
              <a:t>1</a:t>
            </a:r>
            <a:r>
              <a:rPr lang="zh-CN" altLang="zh-CN" sz="2600" kern="100" dirty="0">
                <a:solidFill>
                  <a:srgbClr val="E46C0A"/>
                </a:solidFill>
                <a:latin typeface="Times New Roman"/>
                <a:ea typeface="华文细黑"/>
                <a:cs typeface="Times New Roman"/>
              </a:rPr>
              <a:t>，＋</a:t>
            </a:r>
            <a:r>
              <a:rPr lang="en-US" altLang="zh-CN" sz="2600" kern="100" dirty="0">
                <a:solidFill>
                  <a:srgbClr val="E46C0A"/>
                </a:solidFill>
                <a:latin typeface="宋体"/>
                <a:ea typeface="华文细黑"/>
                <a:cs typeface="Times New Roman"/>
              </a:rPr>
              <a:t>∞</a:t>
            </a:r>
            <a:r>
              <a:rPr lang="en-US" altLang="zh-CN" sz="2600" kern="100" dirty="0">
                <a:solidFill>
                  <a:srgbClr val="E46C0A"/>
                </a:solidFill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600" kern="100" dirty="0">
              <a:effectLst/>
              <a:latin typeface="宋体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0031022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4061309693"/>
              </p:ext>
            </p:extLst>
          </p:nvPr>
        </p:nvGraphicFramePr>
        <p:xfrm>
          <a:off x="235208" y="2397254"/>
          <a:ext cx="8634412" cy="1736725"/>
        </p:xfrm>
        <a:graphic>
          <a:graphicData uri="http://schemas.openxmlformats.org/presentationml/2006/ole">
            <p:oleObj spid="_x0000_s63557" name="文档" r:id="rId3" imgW="8640341" imgH="1736066" progId="Word.Document.12">
              <p:embed/>
            </p:oleObj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448481668"/>
              </p:ext>
            </p:extLst>
          </p:nvPr>
        </p:nvGraphicFramePr>
        <p:xfrm>
          <a:off x="192906" y="-46905"/>
          <a:ext cx="8410575" cy="1106487"/>
        </p:xfrm>
        <a:graphic>
          <a:graphicData uri="http://schemas.openxmlformats.org/presentationml/2006/ole">
            <p:oleObj spid="_x0000_s63558" name="文档" r:id="rId4" imgW="8411066" imgH="1106130" progId="Word.Document.12">
              <p:embed/>
            </p:oleObj>
          </a:graphicData>
        </a:graphic>
      </p:graphicFrame>
      <p:sp>
        <p:nvSpPr>
          <p:cNvPr id="5" name="矩形 4"/>
          <p:cNvSpPr/>
          <p:nvPr/>
        </p:nvSpPr>
        <p:spPr>
          <a:xfrm>
            <a:off x="107504" y="619914"/>
            <a:ext cx="8733982" cy="1892826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以椭圆的左顶点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T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为圆心作圆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T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：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x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2)</a:t>
            </a:r>
            <a:r>
              <a:rPr lang="en-US" altLang="zh-CN" sz="2600" kern="100" baseline="30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y</a:t>
            </a:r>
            <a:r>
              <a:rPr lang="en-US" altLang="zh-CN" sz="2600" kern="100" baseline="30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r</a:t>
            </a:r>
            <a:r>
              <a:rPr lang="en-US" altLang="zh-CN" sz="2600" kern="100" baseline="30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 (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r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&gt;0)</a:t>
            </a:r>
            <a:r>
              <a:rPr lang="zh-CN" altLang="zh-CN" sz="2600" kern="100" dirty="0" smtClean="0">
                <a:latin typeface="Times New Roman"/>
                <a:ea typeface="华文细黑"/>
                <a:cs typeface="Times New Roman"/>
              </a:rPr>
              <a:t>，</a:t>
            </a:r>
            <a:endParaRPr lang="en-US" altLang="zh-CN" sz="26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600" kern="100" dirty="0" smtClean="0">
                <a:latin typeface="Times New Roman"/>
                <a:ea typeface="华文细黑"/>
                <a:cs typeface="Times New Roman"/>
              </a:rPr>
              <a:t>设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圆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T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与椭圆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交于点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M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N</a:t>
            </a:r>
            <a:r>
              <a:rPr lang="en-US" altLang="zh-CN" sz="2600" kern="100" dirty="0" smtClean="0">
                <a:latin typeface="Times New Roman"/>
                <a:ea typeface="华文细黑"/>
                <a:cs typeface="Courier New"/>
              </a:rPr>
              <a:t>.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600" kern="100" dirty="0">
                <a:latin typeface="宋体"/>
                <a:ea typeface="华文细黑"/>
                <a:cs typeface="Times New Roman"/>
              </a:rPr>
              <a:t>①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求椭圆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的方程</a:t>
            </a:r>
            <a:r>
              <a:rPr lang="zh-CN" altLang="zh-CN" sz="2600" kern="100" dirty="0" smtClean="0">
                <a:latin typeface="Times New Roman"/>
                <a:ea typeface="华文细黑"/>
                <a:cs typeface="Times New Roman"/>
              </a:rPr>
              <a:t>；</a:t>
            </a:r>
            <a:endParaRPr lang="zh-CN" altLang="zh-CN" sz="1050" kern="100" dirty="0">
              <a:latin typeface="宋体"/>
              <a:cs typeface="Courier New"/>
            </a:endParaRPr>
          </a:p>
        </p:txBody>
      </p:sp>
      <p:pic>
        <p:nvPicPr>
          <p:cNvPr id="63509" name="Picture 21" descr="14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451155" y="1275606"/>
            <a:ext cx="3232294" cy="17005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矩形 6"/>
          <p:cNvSpPr/>
          <p:nvPr/>
        </p:nvSpPr>
        <p:spPr>
          <a:xfrm>
            <a:off x="107504" y="3636630"/>
            <a:ext cx="3664786" cy="61657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由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en-US" altLang="zh-CN" sz="2600" kern="100" baseline="30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en-US" altLang="zh-CN" sz="2600" kern="100" baseline="30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b</a:t>
            </a:r>
            <a:r>
              <a:rPr lang="en-US" altLang="zh-CN" sz="2600" kern="100" baseline="30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，得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b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1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，</a:t>
            </a:r>
            <a:endParaRPr lang="zh-CN" altLang="zh-CN" sz="260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13" name="对象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1419926261"/>
              </p:ext>
            </p:extLst>
          </p:nvPr>
        </p:nvGraphicFramePr>
        <p:xfrm>
          <a:off x="179512" y="4310787"/>
          <a:ext cx="8634413" cy="1004887"/>
        </p:xfrm>
        <a:graphic>
          <a:graphicData uri="http://schemas.openxmlformats.org/presentationml/2006/ole">
            <p:oleObj spid="_x0000_s63559" name="文档" r:id="rId6" imgW="8640341" imgH="1004258" progId="Word.Document.12">
              <p:embed/>
            </p:oleObj>
          </a:graphicData>
        </a:graphic>
      </p:graphicFrame>
    </p:spTree>
    <p:extLst>
      <p:ext uri="{BB962C8B-B14F-4D97-AF65-F5344CB8AC3E}">
        <p14:creationId xmlns:p14="http://schemas.microsoft.com/office/powerpoint/2010/main" xmlns="" val="23642803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224316179"/>
              </p:ext>
            </p:extLst>
          </p:nvPr>
        </p:nvGraphicFramePr>
        <p:xfrm>
          <a:off x="420885" y="2412494"/>
          <a:ext cx="8183563" cy="1050925"/>
        </p:xfrm>
        <a:graphic>
          <a:graphicData uri="http://schemas.openxmlformats.org/presentationml/2006/ole">
            <p:oleObj spid="_x0000_s64597" name="文档" r:id="rId3" imgW="8184343" imgH="1052788" progId="Word.Document.12">
              <p:embed/>
            </p:oleObj>
          </a:graphicData>
        </a:graphic>
      </p:graphicFrame>
      <p:sp>
        <p:nvSpPr>
          <p:cNvPr id="8" name="矩形 7"/>
          <p:cNvSpPr/>
          <p:nvPr/>
        </p:nvSpPr>
        <p:spPr>
          <a:xfrm>
            <a:off x="357436" y="1154223"/>
            <a:ext cx="8733982" cy="1216743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600" b="1" kern="100" dirty="0">
                <a:solidFill>
                  <a:srgbClr val="0066FF"/>
                </a:solidFill>
                <a:latin typeface="Times New Roman"/>
                <a:ea typeface="微软雅黑"/>
                <a:cs typeface="Times New Roman"/>
              </a:rPr>
              <a:t>解　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点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M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与点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N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关于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x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轴对称，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设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M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x</a:t>
            </a:r>
            <a:r>
              <a:rPr lang="en-US" altLang="zh-CN" sz="2600" kern="100" baseline="-25000" dirty="0">
                <a:latin typeface="Times New Roman"/>
                <a:ea typeface="华文细黑"/>
                <a:cs typeface="Courier New"/>
              </a:rPr>
              <a:t>1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y</a:t>
            </a:r>
            <a:r>
              <a:rPr lang="en-US" altLang="zh-CN" sz="2600" kern="100" baseline="-25000" dirty="0">
                <a:latin typeface="Times New Roman"/>
                <a:ea typeface="华文细黑"/>
                <a:cs typeface="Courier New"/>
              </a:rPr>
              <a:t>1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N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x</a:t>
            </a:r>
            <a:r>
              <a:rPr lang="en-US" altLang="zh-CN" sz="2600" kern="100" baseline="-25000" dirty="0">
                <a:latin typeface="Times New Roman"/>
                <a:ea typeface="华文细黑"/>
                <a:cs typeface="Courier New"/>
              </a:rPr>
              <a:t>1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，－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y</a:t>
            </a:r>
            <a:r>
              <a:rPr lang="en-US" altLang="zh-CN" sz="2600" kern="100" baseline="-25000" dirty="0">
                <a:latin typeface="Times New Roman"/>
                <a:ea typeface="华文细黑"/>
                <a:cs typeface="Courier New"/>
              </a:rPr>
              <a:t>1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，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19712" y="3075806"/>
            <a:ext cx="2675732" cy="61657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由已知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T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2,0)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，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3621203005"/>
              </p:ext>
            </p:extLst>
          </p:nvPr>
        </p:nvGraphicFramePr>
        <p:xfrm>
          <a:off x="373063" y="3755677"/>
          <a:ext cx="6354762" cy="976313"/>
        </p:xfrm>
        <a:graphic>
          <a:graphicData uri="http://schemas.openxmlformats.org/presentationml/2006/ole">
            <p:oleObj spid="_x0000_s64598" name="文档" r:id="rId4" imgW="6357963" imgH="983948" progId="Word.Document.12">
              <p:embed/>
            </p:oleObj>
          </a:graphicData>
        </a:graphic>
      </p:graphicFrame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2459563135"/>
              </p:ext>
            </p:extLst>
          </p:nvPr>
        </p:nvGraphicFramePr>
        <p:xfrm>
          <a:off x="467544" y="527997"/>
          <a:ext cx="7313613" cy="954087"/>
        </p:xfrm>
        <a:graphic>
          <a:graphicData uri="http://schemas.openxmlformats.org/presentationml/2006/ole">
            <p:oleObj spid="_x0000_s64599" name="文档" r:id="rId5" imgW="7314158" imgH="953312" progId="Word.Document.12">
              <p:embed/>
            </p:oleObj>
          </a:graphicData>
        </a:graphic>
      </p:graphicFrame>
    </p:spTree>
    <p:extLst>
      <p:ext uri="{BB962C8B-B14F-4D97-AF65-F5344CB8AC3E}">
        <p14:creationId xmlns:p14="http://schemas.microsoft.com/office/powerpoint/2010/main" xmlns="" val="21500360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4137508900"/>
              </p:ext>
            </p:extLst>
          </p:nvPr>
        </p:nvGraphicFramePr>
        <p:xfrm>
          <a:off x="487585" y="200868"/>
          <a:ext cx="6316663" cy="1074738"/>
        </p:xfrm>
        <a:graphic>
          <a:graphicData uri="http://schemas.openxmlformats.org/presentationml/2006/ole">
            <p:oleObj spid="_x0000_s65683" name="文档" r:id="rId3" imgW="6319816" imgH="1031523" progId="Word.Document.12">
              <p:embed/>
            </p:oleObj>
          </a:graphicData>
        </a:graphic>
      </p:graphicFrame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1845914202"/>
              </p:ext>
            </p:extLst>
          </p:nvPr>
        </p:nvGraphicFramePr>
        <p:xfrm>
          <a:off x="485650" y="987574"/>
          <a:ext cx="6315075" cy="1028700"/>
        </p:xfrm>
        <a:graphic>
          <a:graphicData uri="http://schemas.openxmlformats.org/presentationml/2006/ole">
            <p:oleObj spid="_x0000_s65684" name="文档" r:id="rId4" imgW="6319816" imgH="1034767" progId="Word.Document.12">
              <p:embed/>
            </p:oleObj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1465809264"/>
              </p:ext>
            </p:extLst>
          </p:nvPr>
        </p:nvGraphicFramePr>
        <p:xfrm>
          <a:off x="485650" y="1851670"/>
          <a:ext cx="6315075" cy="1028700"/>
        </p:xfrm>
        <a:graphic>
          <a:graphicData uri="http://schemas.openxmlformats.org/presentationml/2006/ole">
            <p:oleObj spid="_x0000_s65685" name="文档" r:id="rId5" imgW="6319816" imgH="1036209" progId="Word.Document.12">
              <p:embed/>
            </p:oleObj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844124056"/>
              </p:ext>
            </p:extLst>
          </p:nvPr>
        </p:nvGraphicFramePr>
        <p:xfrm>
          <a:off x="485650" y="2643758"/>
          <a:ext cx="6315075" cy="1028700"/>
        </p:xfrm>
        <a:graphic>
          <a:graphicData uri="http://schemas.openxmlformats.org/presentationml/2006/ole">
            <p:oleObj spid="_x0000_s65686" name="文档" r:id="rId6" imgW="6319816" imgH="1038011" progId="Word.Document.12">
              <p:embed/>
            </p:oleObj>
          </a:graphicData>
        </a:graphic>
      </p:graphicFrame>
      <p:graphicFrame>
        <p:nvGraphicFramePr>
          <p:cNvPr id="11" name="对象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4086736279"/>
              </p:ext>
            </p:extLst>
          </p:nvPr>
        </p:nvGraphicFramePr>
        <p:xfrm>
          <a:off x="487585" y="3407321"/>
          <a:ext cx="6316663" cy="1036637"/>
        </p:xfrm>
        <a:graphic>
          <a:graphicData uri="http://schemas.openxmlformats.org/presentationml/2006/ole">
            <p:oleObj spid="_x0000_s65687" name="文档" r:id="rId7" imgW="6319816" imgH="1039453" progId="Word.Document.12">
              <p:embed/>
            </p:oleObj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82001392"/>
              </p:ext>
            </p:extLst>
          </p:nvPr>
        </p:nvGraphicFramePr>
        <p:xfrm>
          <a:off x="479261" y="4155926"/>
          <a:ext cx="6316663" cy="1036637"/>
        </p:xfrm>
        <a:graphic>
          <a:graphicData uri="http://schemas.openxmlformats.org/presentationml/2006/ole">
            <p:oleObj spid="_x0000_s65688" name="文档" r:id="rId8" imgW="6319816" imgH="1040894" progId="Word.Document.12">
              <p:embed/>
            </p:oleObj>
          </a:graphicData>
        </a:graphic>
      </p:graphicFrame>
    </p:spTree>
    <p:extLst>
      <p:ext uri="{BB962C8B-B14F-4D97-AF65-F5344CB8AC3E}">
        <p14:creationId xmlns:p14="http://schemas.microsoft.com/office/powerpoint/2010/main" xmlns="" val="36801118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3041155754"/>
              </p:ext>
            </p:extLst>
          </p:nvPr>
        </p:nvGraphicFramePr>
        <p:xfrm>
          <a:off x="419100" y="1470025"/>
          <a:ext cx="7086600" cy="1028700"/>
        </p:xfrm>
        <a:graphic>
          <a:graphicData uri="http://schemas.openxmlformats.org/presentationml/2006/ole">
            <p:oleObj spid="_x0000_s79920" name="文档" r:id="rId3" imgW="7089235" imgH="1029721" progId="Word.Document.12">
              <p:embed/>
            </p:oleObj>
          </a:graphicData>
        </a:graphic>
      </p:graphicFrame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2291836941"/>
              </p:ext>
            </p:extLst>
          </p:nvPr>
        </p:nvGraphicFramePr>
        <p:xfrm>
          <a:off x="417165" y="2407146"/>
          <a:ext cx="6315075" cy="1028700"/>
        </p:xfrm>
        <a:graphic>
          <a:graphicData uri="http://schemas.openxmlformats.org/presentationml/2006/ole">
            <p:oleObj spid="_x0000_s79921" name="文档" r:id="rId4" imgW="6319816" imgH="1036209" progId="Word.Document.12">
              <p:embed/>
            </p:oleObj>
          </a:graphicData>
        </a:graphic>
      </p:graphicFrame>
    </p:spTree>
    <p:extLst>
      <p:ext uri="{BB962C8B-B14F-4D97-AF65-F5344CB8AC3E}">
        <p14:creationId xmlns:p14="http://schemas.microsoft.com/office/powerpoint/2010/main" xmlns="" val="13751529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2415036520"/>
              </p:ext>
            </p:extLst>
          </p:nvPr>
        </p:nvGraphicFramePr>
        <p:xfrm>
          <a:off x="250825" y="3047077"/>
          <a:ext cx="8634413" cy="1165225"/>
        </p:xfrm>
        <a:graphic>
          <a:graphicData uri="http://schemas.openxmlformats.org/presentationml/2006/ole">
            <p:oleObj spid="_x0000_s67637" name="文档" r:id="rId3" imgW="8640341" imgH="1168879" progId="Word.Document.12">
              <p:embed/>
            </p:oleObj>
          </a:graphicData>
        </a:graphic>
      </p:graphicFrame>
      <p:sp>
        <p:nvSpPr>
          <p:cNvPr id="8" name="矩形 7"/>
          <p:cNvSpPr/>
          <p:nvPr/>
        </p:nvSpPr>
        <p:spPr>
          <a:xfrm>
            <a:off x="179512" y="38864"/>
            <a:ext cx="8733982" cy="3093154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600" kern="100" dirty="0">
                <a:latin typeface="宋体"/>
                <a:ea typeface="华文细黑"/>
                <a:cs typeface="Times New Roman"/>
              </a:rPr>
              <a:t>③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设点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P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是椭圆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上异于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M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N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的任意一点，且直线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MP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NP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分别与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x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轴交于点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R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S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为坐标原点．</a:t>
            </a:r>
            <a:endParaRPr lang="zh-CN" altLang="zh-CN" sz="26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试问：是否存在使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S</a:t>
            </a:r>
            <a:r>
              <a:rPr lang="en-US" altLang="zh-CN" sz="2600" kern="100" baseline="-25000" dirty="0">
                <a:latin typeface="宋体"/>
                <a:ea typeface="华文细黑"/>
                <a:cs typeface="Times New Roman"/>
              </a:rPr>
              <a:t>△</a:t>
            </a:r>
            <a:r>
              <a:rPr lang="en-US" altLang="zh-CN" sz="2600" i="1" kern="100" baseline="-25000" dirty="0">
                <a:latin typeface="Times New Roman"/>
                <a:ea typeface="华文细黑"/>
                <a:cs typeface="Courier New"/>
              </a:rPr>
              <a:t>POS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·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S</a:t>
            </a:r>
            <a:r>
              <a:rPr lang="en-US" altLang="zh-CN" sz="2600" kern="100" baseline="-25000" dirty="0">
                <a:latin typeface="宋体"/>
                <a:ea typeface="华文细黑"/>
                <a:cs typeface="Times New Roman"/>
              </a:rPr>
              <a:t>△</a:t>
            </a:r>
            <a:r>
              <a:rPr lang="en-US" altLang="zh-CN" sz="2600" i="1" kern="100" baseline="-25000" dirty="0">
                <a:latin typeface="Times New Roman"/>
                <a:ea typeface="华文细黑"/>
                <a:cs typeface="Courier New"/>
              </a:rPr>
              <a:t>POR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最大的点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P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？若存在，求出点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P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的坐标；若不存在，请说明理由</a:t>
            </a:r>
            <a:r>
              <a:rPr lang="zh-CN" altLang="zh-CN" sz="2600" kern="100" dirty="0" smtClean="0">
                <a:latin typeface="Times New Roman"/>
                <a:ea typeface="华文细黑"/>
                <a:cs typeface="Times New Roman"/>
              </a:rPr>
              <a:t>．</a:t>
            </a:r>
            <a:endParaRPr lang="en-US" altLang="zh-CN" sz="2600" kern="100" dirty="0" smtClean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600" b="1" kern="100" dirty="0">
                <a:solidFill>
                  <a:srgbClr val="0066FF"/>
                </a:solidFill>
                <a:latin typeface="Times New Roman"/>
                <a:ea typeface="微软雅黑"/>
                <a:cs typeface="Times New Roman"/>
              </a:rPr>
              <a:t>解　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假设存在满足条件的点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P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，设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P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x</a:t>
            </a:r>
            <a:r>
              <a:rPr lang="en-US" altLang="zh-CN" sz="2600" kern="100" baseline="-25000" dirty="0">
                <a:latin typeface="Times New Roman"/>
                <a:ea typeface="华文细黑"/>
                <a:cs typeface="Courier New"/>
              </a:rPr>
              <a:t>0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y</a:t>
            </a:r>
            <a:r>
              <a:rPr lang="en-US" altLang="zh-CN" sz="2600" kern="100" baseline="-25000" dirty="0">
                <a:latin typeface="Times New Roman"/>
                <a:ea typeface="华文细黑"/>
                <a:cs typeface="Courier New"/>
              </a:rPr>
              <a:t>0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600" kern="100" dirty="0" smtClean="0">
                <a:latin typeface="Times New Roman"/>
                <a:ea typeface="华文细黑"/>
                <a:cs typeface="Times New Roman"/>
              </a:rPr>
              <a:t>，</a:t>
            </a:r>
            <a:endParaRPr lang="zh-CN" altLang="zh-CN" sz="1050" kern="100" dirty="0"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107469403"/>
              </p:ext>
            </p:extLst>
          </p:nvPr>
        </p:nvGraphicFramePr>
        <p:xfrm>
          <a:off x="228600" y="3885277"/>
          <a:ext cx="8632825" cy="1165225"/>
        </p:xfrm>
        <a:graphic>
          <a:graphicData uri="http://schemas.openxmlformats.org/presentationml/2006/ole">
            <p:oleObj spid="_x0000_s67638" name="文档" r:id="rId4" imgW="8640341" imgH="1168879" progId="Word.Document.12">
              <p:embed/>
            </p:oleObj>
          </a:graphicData>
        </a:graphic>
      </p:graphicFrame>
    </p:spTree>
    <p:extLst>
      <p:ext uri="{BB962C8B-B14F-4D97-AF65-F5344CB8AC3E}">
        <p14:creationId xmlns:p14="http://schemas.microsoft.com/office/powerpoint/2010/main" xmlns="" val="3333174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1725727183"/>
              </p:ext>
            </p:extLst>
          </p:nvPr>
        </p:nvGraphicFramePr>
        <p:xfrm>
          <a:off x="359157" y="658233"/>
          <a:ext cx="8634413" cy="1165225"/>
        </p:xfrm>
        <a:graphic>
          <a:graphicData uri="http://schemas.openxmlformats.org/presentationml/2006/ole">
            <p:oleObj spid="_x0000_s68687" name="文档" r:id="rId3" imgW="8640341" imgH="1168879" progId="Word.Document.12">
              <p:embed/>
            </p:oleObj>
          </a:graphicData>
        </a:graphic>
      </p:graphicFrame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4252721453"/>
              </p:ext>
            </p:extLst>
          </p:nvPr>
        </p:nvGraphicFramePr>
        <p:xfrm>
          <a:off x="367095" y="2456871"/>
          <a:ext cx="8634412" cy="754062"/>
        </p:xfrm>
        <a:graphic>
          <a:graphicData uri="http://schemas.openxmlformats.org/presentationml/2006/ole">
            <p:oleObj spid="_x0000_s68688" name="文档" r:id="rId4" imgW="8640341" imgH="753014" progId="Word.Document.12">
              <p:embed/>
            </p:oleObj>
          </a:graphicData>
        </a:graphic>
      </p:graphicFrame>
      <p:sp>
        <p:nvSpPr>
          <p:cNvPr id="4" name="矩形 3"/>
          <p:cNvSpPr/>
          <p:nvPr/>
        </p:nvSpPr>
        <p:spPr>
          <a:xfrm>
            <a:off x="266812" y="1490228"/>
            <a:ext cx="3666388" cy="61657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又点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M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与点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P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在椭圆上，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710372263"/>
              </p:ext>
            </p:extLst>
          </p:nvPr>
        </p:nvGraphicFramePr>
        <p:xfrm>
          <a:off x="359157" y="3104571"/>
          <a:ext cx="8634413" cy="1165225"/>
        </p:xfrm>
        <a:graphic>
          <a:graphicData uri="http://schemas.openxmlformats.org/presentationml/2006/ole">
            <p:oleObj spid="_x0000_s68689" name="文档" r:id="rId5" imgW="8640341" imgH="1168879" progId="Word.Document.12">
              <p:embed/>
            </p:oleObj>
          </a:graphicData>
        </a:graphic>
      </p:graphicFrame>
      <p:sp>
        <p:nvSpPr>
          <p:cNvPr id="7" name="矩形 6"/>
          <p:cNvSpPr/>
          <p:nvPr/>
        </p:nvSpPr>
        <p:spPr>
          <a:xfrm>
            <a:off x="179512" y="4043403"/>
            <a:ext cx="5876930" cy="61657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600" kern="100" dirty="0">
                <a:latin typeface="宋体"/>
                <a:ea typeface="华文细黑"/>
                <a:cs typeface="Times New Roman"/>
              </a:rPr>
              <a:t>∴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|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OR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|·|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OS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|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|</a:t>
            </a:r>
            <a:r>
              <a:rPr lang="en-US" altLang="zh-CN" sz="2600" i="1" kern="100" dirty="0" err="1">
                <a:latin typeface="Times New Roman"/>
                <a:ea typeface="华文细黑"/>
                <a:cs typeface="Courier New"/>
              </a:rPr>
              <a:t>x</a:t>
            </a:r>
            <a:r>
              <a:rPr lang="en-US" altLang="zh-CN" sz="2600" i="1" kern="100" baseline="-25000" dirty="0" err="1">
                <a:latin typeface="Times New Roman"/>
                <a:ea typeface="华文细黑"/>
                <a:cs typeface="Courier New"/>
              </a:rPr>
              <a:t>R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|·|</a:t>
            </a:r>
            <a:r>
              <a:rPr lang="en-US" altLang="zh-CN" sz="2600" i="1" kern="100" dirty="0" err="1">
                <a:latin typeface="Times New Roman"/>
                <a:ea typeface="华文细黑"/>
                <a:cs typeface="Courier New"/>
              </a:rPr>
              <a:t>x</a:t>
            </a:r>
            <a:r>
              <a:rPr lang="en-US" altLang="zh-CN" sz="2600" i="1" kern="100" baseline="-25000" dirty="0" err="1">
                <a:latin typeface="Times New Roman"/>
                <a:ea typeface="华文细黑"/>
                <a:cs typeface="Courier New"/>
              </a:rPr>
              <a:t>S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|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|</a:t>
            </a:r>
            <a:r>
              <a:rPr lang="en-US" altLang="zh-CN" sz="2600" i="1" kern="100" dirty="0" err="1">
                <a:latin typeface="Times New Roman"/>
                <a:ea typeface="华文细黑"/>
                <a:cs typeface="Courier New"/>
              </a:rPr>
              <a:t>x</a:t>
            </a:r>
            <a:r>
              <a:rPr lang="en-US" altLang="zh-CN" sz="2600" i="1" kern="100" baseline="-25000" dirty="0" err="1">
                <a:latin typeface="Times New Roman"/>
                <a:ea typeface="华文细黑"/>
                <a:cs typeface="Courier New"/>
              </a:rPr>
              <a:t>R</a:t>
            </a:r>
            <a:r>
              <a:rPr lang="en-US" altLang="zh-CN" sz="2600" kern="100" dirty="0" err="1">
                <a:latin typeface="Times New Roman"/>
                <a:ea typeface="华文细黑"/>
                <a:cs typeface="Courier New"/>
              </a:rPr>
              <a:t>·</a:t>
            </a:r>
            <a:r>
              <a:rPr lang="en-US" altLang="zh-CN" sz="2600" i="1" kern="100" dirty="0" err="1">
                <a:latin typeface="Times New Roman"/>
                <a:ea typeface="华文细黑"/>
                <a:cs typeface="Courier New"/>
              </a:rPr>
              <a:t>x</a:t>
            </a:r>
            <a:r>
              <a:rPr lang="en-US" altLang="zh-CN" sz="2600" i="1" kern="100" baseline="-25000" dirty="0" err="1">
                <a:latin typeface="Times New Roman"/>
                <a:ea typeface="华文细黑"/>
                <a:cs typeface="Courier New"/>
              </a:rPr>
              <a:t>S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|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为定值．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8246945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1753119989"/>
              </p:ext>
            </p:extLst>
          </p:nvPr>
        </p:nvGraphicFramePr>
        <p:xfrm>
          <a:off x="251817" y="915566"/>
          <a:ext cx="8634413" cy="952500"/>
        </p:xfrm>
        <a:graphic>
          <a:graphicData uri="http://schemas.openxmlformats.org/presentationml/2006/ole">
            <p:oleObj spid="_x0000_s69685" name="文档" r:id="rId3" imgW="8640341" imgH="957173" progId="Word.Document.12">
              <p:embed/>
            </p:oleObj>
          </a:graphicData>
        </a:graphic>
      </p:graphicFrame>
      <p:sp>
        <p:nvSpPr>
          <p:cNvPr id="4" name="矩形 3"/>
          <p:cNvSpPr/>
          <p:nvPr/>
        </p:nvSpPr>
        <p:spPr>
          <a:xfrm>
            <a:off x="248320" y="1811155"/>
            <a:ext cx="3389069" cy="61657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又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P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为椭圆上的一点</a:t>
            </a:r>
            <a:r>
              <a:rPr lang="zh-CN" altLang="zh-CN" sz="2600" kern="100" dirty="0" smtClean="0">
                <a:latin typeface="Times New Roman"/>
                <a:ea typeface="华文细黑"/>
                <a:cs typeface="Times New Roman"/>
              </a:rPr>
              <a:t>，</a:t>
            </a:r>
            <a:endParaRPr lang="zh-CN" altLang="zh-CN" sz="1050" kern="100" dirty="0">
              <a:latin typeface="宋体"/>
              <a:cs typeface="Courier New"/>
            </a:endParaRPr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470028617"/>
              </p:ext>
            </p:extLst>
          </p:nvPr>
        </p:nvGraphicFramePr>
        <p:xfrm>
          <a:off x="251817" y="2768178"/>
          <a:ext cx="8634413" cy="958850"/>
        </p:xfrm>
        <a:graphic>
          <a:graphicData uri="http://schemas.openxmlformats.org/presentationml/2006/ole">
            <p:oleObj spid="_x0000_s69686" name="文档" r:id="rId4" imgW="8640341" imgH="958970" progId="Word.Document.12">
              <p:embed/>
            </p:oleObj>
          </a:graphicData>
        </a:graphic>
      </p:graphicFrame>
      <p:sp>
        <p:nvSpPr>
          <p:cNvPr id="7" name="矩形 6"/>
          <p:cNvSpPr/>
          <p:nvPr/>
        </p:nvSpPr>
        <p:spPr>
          <a:xfrm>
            <a:off x="179512" y="3504381"/>
            <a:ext cx="7989688" cy="61657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故满足条件的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P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点存在，其坐标为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P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(0,1)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P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(0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，－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1)</a:t>
            </a:r>
            <a:r>
              <a:rPr lang="zh-CN" altLang="zh-CN" sz="2600" kern="100" dirty="0" smtClean="0">
                <a:latin typeface="Times New Roman"/>
                <a:ea typeface="华文细黑"/>
                <a:cs typeface="Times New Roman"/>
              </a:rPr>
              <a:t>．</a:t>
            </a:r>
            <a:endParaRPr lang="zh-CN" altLang="zh-CN" sz="1050" kern="100" dirty="0">
              <a:latin typeface="宋体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2449599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448243" y="771550"/>
            <a:ext cx="8146343" cy="361656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600" b="1" kern="100" dirty="0">
                <a:solidFill>
                  <a:srgbClr val="0066FF"/>
                </a:solidFill>
                <a:latin typeface="Times New Roman"/>
                <a:ea typeface="微软雅黑"/>
                <a:cs typeface="Times New Roman"/>
              </a:rPr>
              <a:t>点评　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存在性问题求解的思路及策略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(1)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思路：先假设存在，推证满足条件的结论，若结论正确，则存在；若结论不正确，则不存在．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(2)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策略：</a:t>
            </a:r>
            <a:r>
              <a:rPr lang="en-US" altLang="zh-CN" sz="2600" kern="100" dirty="0">
                <a:latin typeface="宋体"/>
                <a:ea typeface="华文细黑"/>
                <a:cs typeface="Times New Roman"/>
              </a:rPr>
              <a:t>①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当条件和结论不唯一时要分类讨论；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600" kern="100" dirty="0">
                <a:latin typeface="宋体"/>
                <a:ea typeface="华文细黑"/>
                <a:cs typeface="Times New Roman"/>
              </a:rPr>
              <a:t>②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当给出结论而要推导出存在的条件时，先假设成立，再推出条件．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8752777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050" name="Picture 2" descr="9-9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796136" y="930982"/>
            <a:ext cx="2712151" cy="1568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矩形 7"/>
          <p:cNvSpPr/>
          <p:nvPr/>
        </p:nvSpPr>
        <p:spPr>
          <a:xfrm>
            <a:off x="290136" y="125750"/>
            <a:ext cx="8477117" cy="2337050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zh-CN" sz="2600" b="1" kern="100" dirty="0" smtClean="0">
                <a:solidFill>
                  <a:srgbClr val="0066FF"/>
                </a:solidFill>
                <a:latin typeface="Times New Roman"/>
                <a:ea typeface="微软雅黑"/>
                <a:cs typeface="Times New Roman"/>
              </a:rPr>
              <a:t>变式训练</a:t>
            </a:r>
            <a:r>
              <a:rPr lang="en-US" altLang="zh-CN" sz="2600" b="1" kern="100" dirty="0" smtClean="0">
                <a:solidFill>
                  <a:srgbClr val="0066FF"/>
                </a:solidFill>
                <a:latin typeface="Times New Roman"/>
                <a:ea typeface="微软雅黑"/>
              </a:rPr>
              <a:t>3</a:t>
            </a:r>
            <a:r>
              <a:rPr lang="zh-CN" altLang="zh-CN" sz="2600" b="1" kern="100" dirty="0" smtClean="0">
                <a:solidFill>
                  <a:srgbClr val="0066FF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600" kern="100" dirty="0" smtClean="0">
                <a:latin typeface="Times New Roman"/>
                <a:ea typeface="华文细黑"/>
                <a:cs typeface="Times New Roman"/>
              </a:rPr>
              <a:t>如图，椭圆长轴的端点为</a:t>
            </a:r>
            <a:r>
              <a:rPr lang="en-US" altLang="zh-CN" sz="2600" i="1" kern="100" dirty="0" smtClean="0">
                <a:latin typeface="Times New Roman"/>
                <a:ea typeface="华文细黑"/>
              </a:rPr>
              <a:t>A</a:t>
            </a:r>
            <a:r>
              <a:rPr lang="zh-CN" altLang="zh-CN" sz="2600" kern="100" dirty="0" smtClean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600" i="1" kern="100" dirty="0" smtClean="0">
                <a:latin typeface="Times New Roman"/>
                <a:ea typeface="华文细黑"/>
              </a:rPr>
              <a:t>B</a:t>
            </a:r>
            <a:r>
              <a:rPr lang="zh-CN" altLang="zh-CN" sz="2600" kern="100" dirty="0" smtClean="0">
                <a:latin typeface="Times New Roman"/>
                <a:ea typeface="华文细黑"/>
                <a:cs typeface="Times New Roman"/>
              </a:rPr>
              <a:t>，</a:t>
            </a:r>
            <a:endParaRPr lang="en-US" altLang="zh-CN" sz="26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en-US" altLang="zh-CN" sz="2600" i="1" kern="100" dirty="0" smtClean="0">
                <a:latin typeface="Times New Roman"/>
                <a:ea typeface="华文细黑"/>
              </a:rPr>
              <a:t>O</a:t>
            </a:r>
            <a:r>
              <a:rPr lang="zh-CN" altLang="zh-CN" sz="2600" kern="100" dirty="0" smtClean="0">
                <a:latin typeface="Times New Roman"/>
                <a:ea typeface="华文细黑"/>
                <a:cs typeface="Times New Roman"/>
              </a:rPr>
              <a:t>为椭圆的中心，</a:t>
            </a:r>
            <a:r>
              <a:rPr lang="en-US" altLang="zh-CN" sz="2600" i="1" kern="100" dirty="0" smtClean="0">
                <a:latin typeface="Times New Roman"/>
                <a:ea typeface="华文细黑"/>
              </a:rPr>
              <a:t>F</a:t>
            </a:r>
            <a:r>
              <a:rPr lang="zh-CN" altLang="zh-CN" sz="2600" kern="100" dirty="0" smtClean="0">
                <a:latin typeface="Times New Roman"/>
                <a:ea typeface="华文细黑"/>
                <a:cs typeface="Times New Roman"/>
              </a:rPr>
              <a:t>为椭圆的右焦点，</a:t>
            </a:r>
            <a:endParaRPr lang="en-US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endParaRPr lang="en-US" altLang="zh-CN" sz="2600" kern="100" dirty="0" smtClean="0">
              <a:latin typeface="Times New Roman"/>
              <a:ea typeface="华文细黑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600" kern="100" dirty="0" smtClean="0">
                <a:latin typeface="Times New Roman"/>
                <a:ea typeface="华文细黑"/>
                <a:cs typeface="Courier New"/>
              </a:rPr>
              <a:t>(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1)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求椭圆的标准方程</a:t>
            </a:r>
            <a:r>
              <a:rPr lang="zh-CN" altLang="zh-CN" sz="2600" kern="100" dirty="0" smtClean="0">
                <a:latin typeface="Times New Roman"/>
                <a:ea typeface="华文细黑"/>
                <a:cs typeface="Times New Roman"/>
              </a:rPr>
              <a:t>；</a:t>
            </a:r>
            <a:endParaRPr lang="zh-CN" altLang="zh-CN" sz="1050" kern="100" dirty="0"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2055033787"/>
              </p:ext>
            </p:extLst>
          </p:nvPr>
        </p:nvGraphicFramePr>
        <p:xfrm>
          <a:off x="339221" y="1132910"/>
          <a:ext cx="3429000" cy="976312"/>
        </p:xfrm>
        <a:graphic>
          <a:graphicData uri="http://schemas.openxmlformats.org/presentationml/2006/ole">
            <p:oleObj spid="_x0000_s130116" name="文档" r:id="rId4" imgW="3429585" imgH="976795" progId="Word.Document.12">
              <p:embed/>
            </p:oleObj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2257823401"/>
              </p:ext>
            </p:extLst>
          </p:nvPr>
        </p:nvGraphicFramePr>
        <p:xfrm>
          <a:off x="387916" y="2445484"/>
          <a:ext cx="7092950" cy="1136650"/>
        </p:xfrm>
        <a:graphic>
          <a:graphicData uri="http://schemas.openxmlformats.org/presentationml/2006/ole">
            <p:oleObj spid="_x0000_s130117" name="文档" r:id="rId5" imgW="7093193" imgH="1136406" progId="Word.Document.12">
              <p:embed/>
            </p:oleObj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583741659"/>
              </p:ext>
            </p:extLst>
          </p:nvPr>
        </p:nvGraphicFramePr>
        <p:xfrm>
          <a:off x="357436" y="3108558"/>
          <a:ext cx="7092950" cy="1136650"/>
        </p:xfrm>
        <a:graphic>
          <a:graphicData uri="http://schemas.openxmlformats.org/presentationml/2006/ole">
            <p:oleObj spid="_x0000_s130118" name="文档" r:id="rId6" imgW="7093193" imgH="1137847" progId="Word.Document.12">
              <p:embed/>
            </p:oleObj>
          </a:graphicData>
        </a:graphic>
      </p:graphicFrame>
      <p:sp>
        <p:nvSpPr>
          <p:cNvPr id="5" name="矩形 4"/>
          <p:cNvSpPr/>
          <p:nvPr/>
        </p:nvSpPr>
        <p:spPr>
          <a:xfrm>
            <a:off x="228660" y="3707482"/>
            <a:ext cx="2739853" cy="61657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600" kern="100" dirty="0">
                <a:latin typeface="宋体"/>
                <a:ea typeface="华文细黑"/>
                <a:cs typeface="Times New Roman"/>
              </a:rPr>
              <a:t>∴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en-US" altLang="zh-CN" sz="2600" kern="100" baseline="30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b</a:t>
            </a:r>
            <a:r>
              <a:rPr lang="en-US" altLang="zh-CN" sz="2600" kern="100" baseline="30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1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，</a:t>
            </a:r>
            <a:endParaRPr lang="zh-CN" altLang="zh-CN" sz="260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1980746349"/>
              </p:ext>
            </p:extLst>
          </p:nvPr>
        </p:nvGraphicFramePr>
        <p:xfrm>
          <a:off x="323528" y="4283546"/>
          <a:ext cx="7092950" cy="990600"/>
        </p:xfrm>
        <a:graphic>
          <a:graphicData uri="http://schemas.openxmlformats.org/presentationml/2006/ole">
            <p:oleObj spid="_x0000_s130119" name="文档" r:id="rId7" imgW="7093193" imgH="1004852" progId="Word.Document.12">
              <p:embed/>
            </p:oleObj>
          </a:graphicData>
        </a:graphic>
      </p:graphicFrame>
    </p:spTree>
    <p:extLst>
      <p:ext uri="{BB962C8B-B14F-4D97-AF65-F5344CB8AC3E}">
        <p14:creationId xmlns:p14="http://schemas.microsoft.com/office/powerpoint/2010/main" xmlns="" val="20007247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hlinkClick r:id="rId2" action="ppaction://hlinksldjump"/>
          </p:cNvPr>
          <p:cNvSpPr txBox="1"/>
          <p:nvPr/>
        </p:nvSpPr>
        <p:spPr>
          <a:xfrm>
            <a:off x="1261843" y="2317398"/>
            <a:ext cx="41376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zh-CN" sz="2800" b="1" dirty="0">
                <a:solidFill>
                  <a:srgbClr val="0066FF"/>
                </a:solidFill>
                <a:latin typeface="微软雅黑" pitchFamily="34" charset="-122"/>
                <a:ea typeface="微软雅黑" pitchFamily="34" charset="-122"/>
              </a:rPr>
              <a:t>题型一　定值、定点问题</a:t>
            </a:r>
            <a:endParaRPr lang="zh-CN" altLang="en-US" sz="2800" b="1" dirty="0">
              <a:solidFill>
                <a:srgbClr val="0066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6" name="TextBox 15">
            <a:hlinkClick r:id="rId3" action="ppaction://hlinksldjump"/>
          </p:cNvPr>
          <p:cNvSpPr txBox="1"/>
          <p:nvPr/>
        </p:nvSpPr>
        <p:spPr>
          <a:xfrm>
            <a:off x="1261843" y="3083064"/>
            <a:ext cx="34195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zh-CN" sz="2800" b="1" dirty="0">
                <a:solidFill>
                  <a:srgbClr val="0066FF"/>
                </a:solidFill>
                <a:latin typeface="微软雅黑" pitchFamily="34" charset="-122"/>
                <a:ea typeface="微软雅黑" pitchFamily="34" charset="-122"/>
              </a:rPr>
              <a:t>题型二　定直线问题</a:t>
            </a:r>
            <a:endParaRPr lang="zh-CN" altLang="en-US" sz="2800" b="1" dirty="0">
              <a:solidFill>
                <a:srgbClr val="0066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7" name="图片 6">
            <a:hlinkClick r:id="rId4" action="ppaction://hlinksldjump"/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201592" y="4507673"/>
            <a:ext cx="762896" cy="656365"/>
          </a:xfrm>
          <a:prstGeom prst="rect">
            <a:avLst/>
          </a:prstGeom>
        </p:spPr>
      </p:pic>
      <p:sp>
        <p:nvSpPr>
          <p:cNvPr id="8" name="TextBox 7">
            <a:hlinkClick r:id="rId6" action="ppaction://hlinksldjump"/>
          </p:cNvPr>
          <p:cNvSpPr txBox="1"/>
          <p:nvPr/>
        </p:nvSpPr>
        <p:spPr>
          <a:xfrm>
            <a:off x="1261843" y="3848730"/>
            <a:ext cx="34195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zh-CN" sz="2800" b="1" dirty="0">
                <a:solidFill>
                  <a:srgbClr val="0066FF"/>
                </a:solidFill>
                <a:latin typeface="微软雅黑" pitchFamily="34" charset="-122"/>
                <a:ea typeface="微软雅黑" pitchFamily="34" charset="-122"/>
              </a:rPr>
              <a:t>题型三　存在性问题</a:t>
            </a:r>
            <a:endParaRPr lang="zh-CN" altLang="en-US" sz="2800" b="1" dirty="0">
              <a:solidFill>
                <a:srgbClr val="0066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261843" y="1203597"/>
            <a:ext cx="40871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常考题型精析</a:t>
            </a:r>
          </a:p>
        </p:txBody>
      </p:sp>
      <p:cxnSp>
        <p:nvCxnSpPr>
          <p:cNvPr id="10" name="直接连接符 9"/>
          <p:cNvCxnSpPr/>
          <p:nvPr/>
        </p:nvCxnSpPr>
        <p:spPr>
          <a:xfrm flipV="1">
            <a:off x="-13652" y="1849928"/>
            <a:ext cx="6314440" cy="7266"/>
          </a:xfrm>
          <a:prstGeom prst="line">
            <a:avLst/>
          </a:prstGeom>
          <a:ln>
            <a:solidFill>
              <a:srgbClr val="FC92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-13652" y="1923678"/>
            <a:ext cx="6313844" cy="0"/>
          </a:xfrm>
          <a:prstGeom prst="line">
            <a:avLst/>
          </a:prstGeom>
          <a:ln w="57150">
            <a:solidFill>
              <a:srgbClr val="FC92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34708116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179512" y="153958"/>
            <a:ext cx="8647507" cy="489364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(2)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记椭圆的上顶点为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M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，直线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l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交椭圆于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P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Q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两点，问：是否存在直线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l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，使点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F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恰为</a:t>
            </a:r>
            <a:r>
              <a:rPr lang="en-US" altLang="zh-CN" sz="2600" kern="100" dirty="0">
                <a:latin typeface="宋体"/>
                <a:ea typeface="华文细黑"/>
                <a:cs typeface="Times New Roman"/>
              </a:rPr>
              <a:t>△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PQM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的垂心，若存在，求出直线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l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的方程；若不存在，请说明理由．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600" b="1" kern="100" dirty="0">
                <a:solidFill>
                  <a:srgbClr val="0066FF"/>
                </a:solidFill>
                <a:latin typeface="Times New Roman"/>
                <a:ea typeface="微软雅黑"/>
                <a:cs typeface="Times New Roman"/>
              </a:rPr>
              <a:t>解　</a:t>
            </a:r>
            <a:r>
              <a:rPr lang="zh-CN" altLang="zh-CN" sz="2600" kern="100" dirty="0" smtClean="0">
                <a:latin typeface="Times New Roman"/>
                <a:ea typeface="华文细黑"/>
                <a:cs typeface="Times New Roman"/>
              </a:rPr>
              <a:t>假设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存在直线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l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交椭圆于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P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Q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两点</a:t>
            </a:r>
            <a:r>
              <a:rPr lang="zh-CN" altLang="zh-CN" sz="2600" kern="100" dirty="0" smtClean="0">
                <a:latin typeface="Times New Roman"/>
                <a:ea typeface="华文细黑"/>
                <a:cs typeface="Times New Roman"/>
              </a:rPr>
              <a:t>，</a:t>
            </a:r>
            <a:endParaRPr lang="en-US" altLang="zh-CN" sz="1050" kern="100" dirty="0" smtClean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且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F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恰为</a:t>
            </a:r>
            <a:r>
              <a:rPr lang="en-US" altLang="zh-CN" sz="2600" kern="100" dirty="0">
                <a:latin typeface="宋体"/>
                <a:ea typeface="华文细黑"/>
                <a:cs typeface="Times New Roman"/>
              </a:rPr>
              <a:t>△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PQM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的垂心</a:t>
            </a:r>
            <a:r>
              <a:rPr lang="zh-CN" altLang="zh-CN" sz="2600" kern="100" dirty="0" smtClean="0">
                <a:latin typeface="Times New Roman"/>
                <a:ea typeface="华文细黑"/>
                <a:cs typeface="Times New Roman"/>
              </a:rPr>
              <a:t>，</a:t>
            </a:r>
            <a:endParaRPr lang="en-US" altLang="zh-CN" sz="26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600" kern="100" dirty="0" smtClean="0">
                <a:latin typeface="Times New Roman"/>
                <a:ea typeface="华文细黑"/>
                <a:cs typeface="Times New Roman"/>
              </a:rPr>
              <a:t>设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P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x</a:t>
            </a:r>
            <a:r>
              <a:rPr lang="en-US" altLang="zh-CN" sz="2600" kern="100" baseline="-25000" dirty="0">
                <a:latin typeface="Times New Roman"/>
                <a:ea typeface="华文细黑"/>
                <a:cs typeface="Courier New"/>
              </a:rPr>
              <a:t>1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y</a:t>
            </a:r>
            <a:r>
              <a:rPr lang="en-US" altLang="zh-CN" sz="2600" kern="100" baseline="-25000" dirty="0">
                <a:latin typeface="Times New Roman"/>
                <a:ea typeface="华文细黑"/>
                <a:cs typeface="Courier New"/>
              </a:rPr>
              <a:t>1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Q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x</a:t>
            </a:r>
            <a:r>
              <a:rPr lang="en-US" altLang="zh-CN" sz="26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y</a:t>
            </a:r>
            <a:r>
              <a:rPr lang="en-US" altLang="zh-CN" sz="26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600" kern="100" dirty="0" smtClean="0">
                <a:latin typeface="Times New Roman"/>
                <a:ea typeface="华文细黑"/>
                <a:cs typeface="Times New Roman"/>
              </a:rPr>
              <a:t>，</a:t>
            </a:r>
            <a:endParaRPr lang="en-US" altLang="zh-CN" sz="1050" kern="100" dirty="0" smtClean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600" kern="100" dirty="0">
                <a:latin typeface="宋体"/>
                <a:ea typeface="华文细黑"/>
                <a:cs typeface="Times New Roman"/>
              </a:rPr>
              <a:t>∵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M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(0,1)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F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(1,0)</a:t>
            </a:r>
            <a:r>
              <a:rPr lang="zh-CN" altLang="zh-CN" sz="2600" kern="100" dirty="0" smtClean="0">
                <a:latin typeface="Times New Roman"/>
                <a:ea typeface="华文细黑"/>
                <a:cs typeface="Times New Roman"/>
              </a:rPr>
              <a:t>，</a:t>
            </a:r>
            <a:endParaRPr lang="en-US" altLang="zh-CN" sz="26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600" kern="100" dirty="0" smtClean="0">
                <a:latin typeface="宋体"/>
                <a:ea typeface="华文细黑"/>
                <a:cs typeface="Times New Roman"/>
              </a:rPr>
              <a:t>∴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直线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l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的斜率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k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1</a:t>
            </a:r>
            <a:r>
              <a:rPr lang="en-US" altLang="zh-CN" sz="2600" kern="100" dirty="0" smtClean="0">
                <a:latin typeface="Times New Roman"/>
                <a:ea typeface="华文细黑"/>
                <a:cs typeface="Courier New"/>
              </a:rPr>
              <a:t>.</a:t>
            </a:r>
            <a:endParaRPr lang="zh-CN" altLang="zh-CN" sz="1050" kern="100" dirty="0">
              <a:latin typeface="宋体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5963031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316981" y="153958"/>
            <a:ext cx="8647507" cy="616579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just">
              <a:lnSpc>
                <a:spcPct val="150000"/>
              </a:lnSpc>
            </a:pPr>
            <a:r>
              <a:rPr lang="zh-CN" altLang="zh-CN" sz="26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于是设直线</a:t>
            </a:r>
            <a:r>
              <a:rPr lang="en-US" altLang="zh-CN" sz="2600" i="1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l</a:t>
            </a:r>
            <a:r>
              <a:rPr lang="zh-CN" altLang="zh-CN" sz="26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为</a:t>
            </a:r>
            <a:r>
              <a:rPr lang="en-US" altLang="zh-CN" sz="2600" i="1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y</a:t>
            </a:r>
            <a:r>
              <a:rPr lang="zh-CN" altLang="zh-CN" sz="26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600" i="1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x</a:t>
            </a:r>
            <a:r>
              <a:rPr lang="zh-CN" altLang="zh-CN" sz="26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600" i="1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m</a:t>
            </a:r>
            <a:r>
              <a:rPr lang="zh-CN" altLang="zh-CN" sz="2600" kern="100" dirty="0" smtClean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，</a:t>
            </a:r>
            <a:endParaRPr lang="zh-CN" altLang="zh-CN" sz="1050" kern="100" dirty="0">
              <a:solidFill>
                <a:prstClr val="black"/>
              </a:solidFill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2436482555"/>
              </p:ext>
            </p:extLst>
          </p:nvPr>
        </p:nvGraphicFramePr>
        <p:xfrm>
          <a:off x="398746" y="785777"/>
          <a:ext cx="6088063" cy="1716087"/>
        </p:xfrm>
        <a:graphic>
          <a:graphicData uri="http://schemas.openxmlformats.org/presentationml/2006/ole">
            <p:oleObj spid="_x0000_s131130" name="文档" r:id="rId3" imgW="6087694" imgH="1716322" progId="Word.Document.12">
              <p:embed/>
            </p:oleObj>
          </a:graphicData>
        </a:graphic>
      </p:graphicFrame>
      <p:sp>
        <p:nvSpPr>
          <p:cNvPr id="4" name="矩形 3"/>
          <p:cNvSpPr/>
          <p:nvPr/>
        </p:nvSpPr>
        <p:spPr>
          <a:xfrm>
            <a:off x="324601" y="2052454"/>
            <a:ext cx="4015843" cy="61657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得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x</a:t>
            </a:r>
            <a:r>
              <a:rPr lang="en-US" altLang="zh-CN" sz="2600" kern="100" baseline="30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mx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m</a:t>
            </a:r>
            <a:r>
              <a:rPr lang="en-US" altLang="zh-CN" sz="2600" kern="100" baseline="30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0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，</a:t>
            </a:r>
            <a:endParaRPr lang="zh-CN" altLang="zh-CN" sz="260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2662549704"/>
              </p:ext>
            </p:extLst>
          </p:nvPr>
        </p:nvGraphicFramePr>
        <p:xfrm>
          <a:off x="434975" y="2689225"/>
          <a:ext cx="6088063" cy="1006475"/>
        </p:xfrm>
        <a:graphic>
          <a:graphicData uri="http://schemas.openxmlformats.org/presentationml/2006/ole">
            <p:oleObj spid="_x0000_s131131" name="文档" r:id="rId4" imgW="6087694" imgH="1007736" progId="Word.Document.12">
              <p:embed/>
            </p:oleObj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1654921661"/>
              </p:ext>
            </p:extLst>
          </p:nvPr>
        </p:nvGraphicFramePr>
        <p:xfrm>
          <a:off x="419100" y="3436938"/>
          <a:ext cx="6088063" cy="1081087"/>
        </p:xfrm>
        <a:graphic>
          <a:graphicData uri="http://schemas.openxmlformats.org/presentationml/2006/ole">
            <p:oleObj spid="_x0000_s131132" name="文档" r:id="rId5" imgW="6087694" imgH="1090272" progId="Word.Document.12">
              <p:embed/>
            </p:oleObj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4119855990"/>
              </p:ext>
            </p:extLst>
          </p:nvPr>
        </p:nvGraphicFramePr>
        <p:xfrm>
          <a:off x="403225" y="4184651"/>
          <a:ext cx="6088063" cy="1081087"/>
        </p:xfrm>
        <a:graphic>
          <a:graphicData uri="http://schemas.openxmlformats.org/presentationml/2006/ole">
            <p:oleObj spid="_x0000_s131133" name="文档" r:id="rId6" imgW="6087694" imgH="1090272" progId="Word.Document.12">
              <p:embed/>
            </p:oleObj>
          </a:graphicData>
        </a:graphic>
      </p:graphicFrame>
    </p:spTree>
    <p:extLst>
      <p:ext uri="{BB962C8B-B14F-4D97-AF65-F5344CB8AC3E}">
        <p14:creationId xmlns:p14="http://schemas.microsoft.com/office/powerpoint/2010/main" xmlns="" val="12449895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3572716438"/>
              </p:ext>
            </p:extLst>
          </p:nvPr>
        </p:nvGraphicFramePr>
        <p:xfrm>
          <a:off x="311785" y="2012127"/>
          <a:ext cx="8375650" cy="1150937"/>
        </p:xfrm>
        <a:graphic>
          <a:graphicData uri="http://schemas.openxmlformats.org/presentationml/2006/ole">
            <p:oleObj spid="_x0000_s132142" name="文档" r:id="rId3" imgW="8372919" imgH="1151904" progId="Word.Document.12">
              <p:embed/>
            </p:oleObj>
          </a:graphicData>
        </a:graphic>
      </p:graphicFrame>
      <p:sp>
        <p:nvSpPr>
          <p:cNvPr id="5" name="矩形 4"/>
          <p:cNvSpPr/>
          <p:nvPr/>
        </p:nvSpPr>
        <p:spPr>
          <a:xfrm>
            <a:off x="273068" y="131098"/>
            <a:ext cx="8597865" cy="1892826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又</a:t>
            </a:r>
            <a:r>
              <a:rPr lang="en-US" altLang="zh-CN" sz="2600" i="1" kern="100" dirty="0" err="1">
                <a:latin typeface="Times New Roman"/>
                <a:ea typeface="华文细黑"/>
                <a:cs typeface="Courier New"/>
              </a:rPr>
              <a:t>y</a:t>
            </a:r>
            <a:r>
              <a:rPr lang="en-US" altLang="zh-CN" sz="2600" i="1" kern="100" baseline="-25000" dirty="0" err="1">
                <a:latin typeface="Times New Roman"/>
                <a:ea typeface="华文细黑"/>
                <a:cs typeface="Courier New"/>
              </a:rPr>
              <a:t>i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x</a:t>
            </a:r>
            <a:r>
              <a:rPr lang="en-US" altLang="zh-CN" sz="2600" i="1" kern="100" baseline="-25000" dirty="0">
                <a:latin typeface="Times New Roman"/>
                <a:ea typeface="华文细黑"/>
                <a:cs typeface="Courier New"/>
              </a:rPr>
              <a:t>i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m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i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1,2)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，</a:t>
            </a:r>
            <a:endParaRPr lang="zh-CN" altLang="zh-CN" sz="26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600" kern="100" dirty="0">
                <a:latin typeface="宋体"/>
                <a:ea typeface="华文细黑"/>
                <a:cs typeface="Times New Roman"/>
              </a:rPr>
              <a:t>∴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x</a:t>
            </a:r>
            <a:r>
              <a:rPr lang="en-US" altLang="zh-CN" sz="2600" kern="100" baseline="-25000" dirty="0">
                <a:latin typeface="Times New Roman"/>
                <a:ea typeface="华文细黑"/>
                <a:cs typeface="Courier New"/>
              </a:rPr>
              <a:t>1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x</a:t>
            </a:r>
            <a:r>
              <a:rPr lang="en-US" altLang="zh-CN" sz="26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1)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x</a:t>
            </a:r>
            <a:r>
              <a:rPr lang="en-US" altLang="zh-CN" sz="26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m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)(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x</a:t>
            </a:r>
            <a:r>
              <a:rPr lang="en-US" altLang="zh-CN" sz="2600" kern="100" baseline="-25000" dirty="0">
                <a:latin typeface="Times New Roman"/>
                <a:ea typeface="华文细黑"/>
                <a:cs typeface="Courier New"/>
              </a:rPr>
              <a:t>1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m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1)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0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，</a:t>
            </a:r>
            <a:endParaRPr lang="zh-CN" altLang="zh-CN" sz="26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即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x</a:t>
            </a:r>
            <a:r>
              <a:rPr lang="en-US" altLang="zh-CN" sz="2600" kern="100" baseline="-25000" dirty="0">
                <a:latin typeface="Times New Roman"/>
                <a:ea typeface="华文细黑"/>
                <a:cs typeface="Courier New"/>
              </a:rPr>
              <a:t>1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x</a:t>
            </a:r>
            <a:r>
              <a:rPr lang="en-US" altLang="zh-CN" sz="26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x</a:t>
            </a:r>
            <a:r>
              <a:rPr lang="en-US" altLang="zh-CN" sz="2600" kern="100" baseline="-25000" dirty="0">
                <a:latin typeface="Times New Roman"/>
                <a:ea typeface="华文细黑"/>
                <a:cs typeface="Courier New"/>
              </a:rPr>
              <a:t>1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x</a:t>
            </a:r>
            <a:r>
              <a:rPr lang="en-US" altLang="zh-CN" sz="26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)(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m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1)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m</a:t>
            </a:r>
            <a:r>
              <a:rPr lang="en-US" altLang="zh-CN" sz="2600" kern="100" baseline="30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m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0</a:t>
            </a:r>
            <a:r>
              <a:rPr lang="en-US" altLang="zh-CN" sz="2600" kern="100" dirty="0" smtClean="0">
                <a:latin typeface="Times New Roman"/>
                <a:ea typeface="华文细黑"/>
                <a:cs typeface="Courier New"/>
              </a:rPr>
              <a:t>.			(*)</a:t>
            </a:r>
            <a:endParaRPr lang="zh-CN" altLang="zh-CN" sz="260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1086626627"/>
              </p:ext>
            </p:extLst>
          </p:nvPr>
        </p:nvGraphicFramePr>
        <p:xfrm>
          <a:off x="296863" y="2895729"/>
          <a:ext cx="8374062" cy="1150938"/>
        </p:xfrm>
        <a:graphic>
          <a:graphicData uri="http://schemas.openxmlformats.org/presentationml/2006/ole">
            <p:oleObj spid="_x0000_s132143" name="文档" r:id="rId4" imgW="8372919" imgH="1153706" progId="Word.Document.12">
              <p:embed/>
            </p:oleObj>
          </a:graphicData>
        </a:graphic>
      </p:graphicFrame>
      <p:sp>
        <p:nvSpPr>
          <p:cNvPr id="12" name="矩形 11"/>
          <p:cNvSpPr/>
          <p:nvPr/>
        </p:nvSpPr>
        <p:spPr>
          <a:xfrm>
            <a:off x="153018" y="3618975"/>
            <a:ext cx="6203942" cy="61657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故存在直线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l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，使点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F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恰为</a:t>
            </a:r>
            <a:r>
              <a:rPr lang="en-US" altLang="zh-CN" sz="2600" kern="100" dirty="0">
                <a:latin typeface="宋体"/>
                <a:ea typeface="华文细黑"/>
                <a:cs typeface="Times New Roman"/>
              </a:rPr>
              <a:t>△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PQM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的垂心，</a:t>
            </a:r>
            <a:endParaRPr lang="zh-CN" altLang="zh-CN" sz="260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13" name="对象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1493183980"/>
              </p:ext>
            </p:extLst>
          </p:nvPr>
        </p:nvGraphicFramePr>
        <p:xfrm>
          <a:off x="244673" y="4222879"/>
          <a:ext cx="8321675" cy="1020763"/>
        </p:xfrm>
        <a:graphic>
          <a:graphicData uri="http://schemas.openxmlformats.org/presentationml/2006/ole">
            <p:oleObj spid="_x0000_s132144" name="文档" r:id="rId5" imgW="8319657" imgH="1022152" progId="Word.Document.12">
              <p:embed/>
            </p:oleObj>
          </a:graphicData>
        </a:graphic>
      </p:graphicFrame>
      <p:pic>
        <p:nvPicPr>
          <p:cNvPr id="14" name="Picture 2">
            <a:hlinkClick r:id="rId6" action="ppaction://hlinksldjump"/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8521604" y="4561898"/>
            <a:ext cx="539117" cy="536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9180029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65" name="Picture 25" descr="SXT3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563888" y="2854424"/>
            <a:ext cx="2647597" cy="2194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直接连接符 6"/>
          <p:cNvCxnSpPr/>
          <p:nvPr/>
        </p:nvCxnSpPr>
        <p:spPr>
          <a:xfrm>
            <a:off x="2604" y="699542"/>
            <a:ext cx="9144000" cy="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251520" y="123478"/>
            <a:ext cx="23391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2800" b="1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高考题型精练</a:t>
            </a:r>
          </a:p>
        </p:txBody>
      </p:sp>
      <p:sp>
        <p:nvSpPr>
          <p:cNvPr id="19" name="矩形 18"/>
          <p:cNvSpPr/>
          <p:nvPr/>
        </p:nvSpPr>
        <p:spPr>
          <a:xfrm>
            <a:off x="107504" y="1043964"/>
            <a:ext cx="8856983" cy="6524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en-US" altLang="zh-CN" sz="2600" kern="100" dirty="0">
                <a:latin typeface="Times New Roman"/>
                <a:ea typeface="华文细黑"/>
              </a:rPr>
              <a:t>1.(2015·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四川</a:t>
            </a:r>
            <a:r>
              <a:rPr lang="en-US" altLang="zh-CN" sz="2600" kern="100" dirty="0">
                <a:latin typeface="Times New Roman"/>
                <a:ea typeface="华文细黑"/>
              </a:rPr>
              <a:t>)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如图，椭圆</a:t>
            </a:r>
            <a:r>
              <a:rPr lang="en-US" altLang="zh-CN" sz="2600" i="1" kern="100" dirty="0">
                <a:latin typeface="Times New Roman"/>
                <a:ea typeface="华文细黑"/>
              </a:rPr>
              <a:t>E</a:t>
            </a:r>
            <a:r>
              <a:rPr lang="zh-CN" altLang="zh-CN" sz="2600" kern="100" dirty="0" smtClean="0">
                <a:latin typeface="Times New Roman"/>
                <a:ea typeface="华文细黑"/>
                <a:cs typeface="Times New Roman"/>
              </a:rPr>
              <a:t>：</a:t>
            </a:r>
            <a:r>
              <a:rPr lang="en-US" altLang="zh-CN" sz="2600" kern="100" dirty="0" smtClean="0">
                <a:latin typeface="Times New Roman"/>
                <a:ea typeface="华文细黑"/>
                <a:cs typeface="Times New Roman"/>
              </a:rPr>
              <a:t>         </a:t>
            </a:r>
            <a:r>
              <a:rPr lang="zh-CN" altLang="zh-CN" sz="2600" kern="100" dirty="0" smtClean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600" kern="100" dirty="0">
                <a:latin typeface="Times New Roman"/>
                <a:ea typeface="华文细黑"/>
              </a:rPr>
              <a:t>1(</a:t>
            </a:r>
            <a:r>
              <a:rPr lang="en-US" altLang="zh-CN" sz="2600" i="1" kern="100" dirty="0">
                <a:latin typeface="Times New Roman"/>
                <a:ea typeface="华文细黑"/>
              </a:rPr>
              <a:t>a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＞</a:t>
            </a:r>
            <a:r>
              <a:rPr lang="en-US" altLang="zh-CN" sz="2600" i="1" kern="100" dirty="0">
                <a:latin typeface="Times New Roman"/>
                <a:ea typeface="华文细黑"/>
              </a:rPr>
              <a:t>b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＞</a:t>
            </a:r>
            <a:r>
              <a:rPr lang="en-US" altLang="zh-CN" sz="2600" kern="100" dirty="0">
                <a:latin typeface="Times New Roman"/>
                <a:ea typeface="华文细黑"/>
              </a:rPr>
              <a:t>0)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的离心率</a:t>
            </a:r>
            <a:r>
              <a:rPr lang="zh-CN" altLang="zh-CN" sz="2600" kern="100" dirty="0" smtClean="0">
                <a:latin typeface="Times New Roman"/>
                <a:ea typeface="华文细黑"/>
                <a:cs typeface="Times New Roman"/>
              </a:rPr>
              <a:t>是</a:t>
            </a:r>
            <a:r>
              <a:rPr lang="en-US" altLang="zh-CN" sz="2600" kern="100" dirty="0" smtClean="0">
                <a:latin typeface="Times New Roman"/>
                <a:ea typeface="华文细黑"/>
                <a:cs typeface="Times New Roman"/>
              </a:rPr>
              <a:t>    </a:t>
            </a:r>
            <a:r>
              <a:rPr lang="zh-CN" altLang="zh-CN" sz="2600" kern="100" dirty="0" smtClean="0">
                <a:latin typeface="Times New Roman"/>
                <a:ea typeface="华文细黑"/>
                <a:cs typeface="Times New Roman"/>
              </a:rPr>
              <a:t>，</a:t>
            </a:r>
            <a:endParaRPr lang="en-US" altLang="zh-CN" sz="2600" kern="100" dirty="0" smtClean="0">
              <a:latin typeface="Times New Roman"/>
              <a:ea typeface="华文细黑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1404289492"/>
              </p:ext>
            </p:extLst>
          </p:nvPr>
        </p:nvGraphicFramePr>
        <p:xfrm>
          <a:off x="4132331" y="1043950"/>
          <a:ext cx="1081088" cy="800100"/>
        </p:xfrm>
        <a:graphic>
          <a:graphicData uri="http://schemas.openxmlformats.org/presentationml/2006/ole">
            <p:oleObj spid="_x0000_s35913" name="文档" r:id="rId4" imgW="1084770" imgH="801196" progId="Word.Document.12">
              <p:embed/>
            </p:oleObj>
          </a:graphicData>
        </a:graphic>
      </p:graphicFrame>
      <p:sp>
        <p:nvSpPr>
          <p:cNvPr id="21" name="任意多边形 20">
            <a:hlinkClick r:id="rId5" action="ppaction://hlinksldjump"/>
          </p:cNvPr>
          <p:cNvSpPr/>
          <p:nvPr/>
        </p:nvSpPr>
        <p:spPr>
          <a:xfrm>
            <a:off x="7117358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>
                <a:solidFill>
                  <a:srgbClr val="0000FF"/>
                </a:solidFill>
                <a:latin typeface="Broadway" pitchFamily="82" charset="0"/>
                <a:cs typeface="Times New Roman" pitchFamily="18" charset="0"/>
              </a:rPr>
              <a:t>1</a:t>
            </a:r>
            <a:endParaRPr lang="zh-CN" altLang="en-US" sz="2200" dirty="0">
              <a:solidFill>
                <a:srgbClr val="0000FF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22" name="任意多边形 21">
            <a:hlinkClick r:id="rId6" action="ppaction://hlinksldjump"/>
          </p:cNvPr>
          <p:cNvSpPr/>
          <p:nvPr/>
        </p:nvSpPr>
        <p:spPr>
          <a:xfrm>
            <a:off x="7600339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2</a:t>
            </a:r>
            <a:endParaRPr lang="zh-CN" altLang="en-US" sz="2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24" name="任意多边形 23">
            <a:hlinkClick r:id="rId7" action="ppaction://hlinksldjump"/>
          </p:cNvPr>
          <p:cNvSpPr/>
          <p:nvPr/>
        </p:nvSpPr>
        <p:spPr>
          <a:xfrm>
            <a:off x="8083320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3</a:t>
            </a:r>
            <a:endParaRPr lang="zh-CN" altLang="en-US" sz="2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26" name="任意多边形 25">
            <a:hlinkClick r:id="rId8" action="ppaction://hlinksldjump"/>
          </p:cNvPr>
          <p:cNvSpPr/>
          <p:nvPr/>
        </p:nvSpPr>
        <p:spPr>
          <a:xfrm>
            <a:off x="8566301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4</a:t>
            </a:r>
            <a:endParaRPr lang="zh-CN" altLang="en-US" sz="2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graphicFrame>
        <p:nvGraphicFramePr>
          <p:cNvPr id="12" name="对象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2978061267"/>
              </p:ext>
            </p:extLst>
          </p:nvPr>
        </p:nvGraphicFramePr>
        <p:xfrm>
          <a:off x="8524820" y="915566"/>
          <a:ext cx="631825" cy="990600"/>
        </p:xfrm>
        <a:graphic>
          <a:graphicData uri="http://schemas.openxmlformats.org/presentationml/2006/ole">
            <p:oleObj spid="_x0000_s35914" name="文档" r:id="rId9" imgW="635602" imgH="992300" progId="Word.Document.12">
              <p:embed/>
            </p:oleObj>
          </a:graphicData>
        </a:graphic>
      </p:graphicFrame>
      <p:sp>
        <p:nvSpPr>
          <p:cNvPr id="4" name="矩形 3"/>
          <p:cNvSpPr/>
          <p:nvPr/>
        </p:nvSpPr>
        <p:spPr>
          <a:xfrm>
            <a:off x="134581" y="1620406"/>
            <a:ext cx="8909535" cy="1892826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600" kern="100" dirty="0" smtClean="0">
                <a:latin typeface="Times New Roman"/>
                <a:ea typeface="华文细黑"/>
                <a:cs typeface="Times New Roman"/>
              </a:rPr>
              <a:t>过点</a:t>
            </a:r>
            <a:r>
              <a:rPr lang="en-US" altLang="zh-CN" sz="2600" i="1" kern="100" dirty="0" smtClean="0">
                <a:latin typeface="Times New Roman"/>
                <a:ea typeface="华文细黑"/>
                <a:cs typeface="Courier New"/>
              </a:rPr>
              <a:t>P</a:t>
            </a:r>
            <a:r>
              <a:rPr lang="en-US" altLang="zh-CN" sz="2600" kern="100" dirty="0" smtClean="0">
                <a:latin typeface="Times New Roman"/>
                <a:ea typeface="华文细黑"/>
                <a:cs typeface="Courier New"/>
              </a:rPr>
              <a:t>(0,1)</a:t>
            </a:r>
            <a:r>
              <a:rPr lang="zh-CN" altLang="zh-CN" sz="2600" kern="100" dirty="0" smtClean="0">
                <a:latin typeface="Times New Roman"/>
                <a:ea typeface="华文细黑"/>
                <a:cs typeface="Times New Roman"/>
              </a:rPr>
              <a:t>的动直线</a:t>
            </a:r>
            <a:r>
              <a:rPr lang="en-US" altLang="zh-CN" sz="2600" i="1" kern="100" dirty="0" smtClean="0">
                <a:latin typeface="Times New Roman"/>
                <a:ea typeface="华文细黑"/>
                <a:cs typeface="Courier New"/>
              </a:rPr>
              <a:t>l</a:t>
            </a:r>
            <a:r>
              <a:rPr lang="zh-CN" altLang="zh-CN" sz="2600" kern="100" dirty="0" smtClean="0">
                <a:latin typeface="Times New Roman"/>
                <a:ea typeface="华文细黑"/>
                <a:cs typeface="Times New Roman"/>
              </a:rPr>
              <a:t>与椭圆相交于</a:t>
            </a:r>
            <a:r>
              <a:rPr lang="en-US" altLang="zh-CN" sz="2600" i="1" kern="100" dirty="0" smtClean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600" kern="100" dirty="0" smtClean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600" i="1" kern="100" dirty="0" smtClean="0">
                <a:latin typeface="Times New Roman"/>
                <a:ea typeface="华文细黑"/>
                <a:cs typeface="Courier New"/>
              </a:rPr>
              <a:t>B</a:t>
            </a:r>
            <a:r>
              <a:rPr lang="zh-CN" altLang="zh-CN" sz="2600" kern="100" dirty="0" smtClean="0">
                <a:latin typeface="Times New Roman"/>
                <a:ea typeface="华文细黑"/>
                <a:cs typeface="Times New Roman"/>
              </a:rPr>
              <a:t>两点，</a:t>
            </a:r>
            <a:endParaRPr lang="en-US" altLang="zh-CN" sz="26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600" kern="100" dirty="0" smtClean="0">
                <a:latin typeface="Times New Roman"/>
                <a:ea typeface="华文细黑"/>
                <a:cs typeface="Times New Roman"/>
              </a:rPr>
              <a:t>当直线</a:t>
            </a:r>
            <a:r>
              <a:rPr lang="en-US" altLang="zh-CN" sz="2600" i="1" kern="100" dirty="0" smtClean="0">
                <a:latin typeface="Times New Roman"/>
                <a:ea typeface="华文细黑"/>
                <a:cs typeface="Courier New"/>
              </a:rPr>
              <a:t>l</a:t>
            </a:r>
            <a:r>
              <a:rPr lang="zh-CN" altLang="zh-CN" sz="2600" kern="100" dirty="0" smtClean="0">
                <a:latin typeface="Times New Roman"/>
                <a:ea typeface="华文细黑"/>
                <a:cs typeface="Times New Roman"/>
              </a:rPr>
              <a:t>平行于</a:t>
            </a:r>
            <a:r>
              <a:rPr lang="en-US" altLang="zh-CN" sz="2600" i="1" kern="100" dirty="0" smtClean="0">
                <a:latin typeface="Times New Roman"/>
                <a:ea typeface="华文细黑"/>
                <a:cs typeface="Courier New"/>
              </a:rPr>
              <a:t>x</a:t>
            </a:r>
            <a:r>
              <a:rPr lang="zh-CN" altLang="zh-CN" sz="2600" kern="100" dirty="0" smtClean="0">
                <a:latin typeface="Times New Roman"/>
                <a:ea typeface="华文细黑"/>
                <a:cs typeface="Times New Roman"/>
              </a:rPr>
              <a:t>轴时，直线</a:t>
            </a:r>
            <a:r>
              <a:rPr lang="en-US" altLang="zh-CN" sz="2600" i="1" kern="100" dirty="0" smtClean="0">
                <a:latin typeface="Times New Roman"/>
                <a:ea typeface="华文细黑"/>
                <a:cs typeface="Courier New"/>
              </a:rPr>
              <a:t>l</a:t>
            </a:r>
            <a:r>
              <a:rPr lang="zh-CN" altLang="zh-CN" sz="2600" kern="100" dirty="0" smtClean="0">
                <a:latin typeface="Times New Roman"/>
                <a:ea typeface="华文细黑"/>
                <a:cs typeface="Times New Roman"/>
              </a:rPr>
              <a:t>被椭圆</a:t>
            </a:r>
            <a:r>
              <a:rPr lang="en-US" altLang="zh-CN" sz="2600" i="1" kern="100" dirty="0" smtClean="0">
                <a:latin typeface="Times New Roman"/>
                <a:ea typeface="华文细黑"/>
                <a:cs typeface="Courier New"/>
              </a:rPr>
              <a:t>E</a:t>
            </a:r>
            <a:r>
              <a:rPr lang="zh-CN" altLang="zh-CN" sz="2600" kern="100" dirty="0" smtClean="0">
                <a:latin typeface="Times New Roman"/>
                <a:ea typeface="华文细黑"/>
                <a:cs typeface="Times New Roman"/>
              </a:rPr>
              <a:t>截得的线段长为</a:t>
            </a:r>
            <a:r>
              <a:rPr lang="en-US" altLang="zh-CN" sz="2600" kern="100" dirty="0" smtClean="0">
                <a:latin typeface="Times New Roman"/>
                <a:ea typeface="华文细黑"/>
                <a:cs typeface="Courier New"/>
              </a:rPr>
              <a:t>2      .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(1)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求椭圆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E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的方程</a:t>
            </a:r>
            <a:r>
              <a:rPr lang="zh-CN" altLang="zh-CN" sz="2600" kern="100" dirty="0" smtClean="0">
                <a:latin typeface="Times New Roman"/>
                <a:ea typeface="华文细黑"/>
                <a:cs typeface="Times New Roman"/>
              </a:rPr>
              <a:t>；</a:t>
            </a:r>
            <a:endParaRPr lang="zh-CN" altLang="zh-CN" sz="1050" kern="100" dirty="0">
              <a:latin typeface="宋体"/>
              <a:cs typeface="Courier New"/>
            </a:endParaRPr>
          </a:p>
        </p:txBody>
      </p:sp>
      <p:graphicFrame>
        <p:nvGraphicFramePr>
          <p:cNvPr id="14" name="对象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3729940774"/>
              </p:ext>
            </p:extLst>
          </p:nvPr>
        </p:nvGraphicFramePr>
        <p:xfrm>
          <a:off x="7849682" y="2300282"/>
          <a:ext cx="631825" cy="623888"/>
        </p:xfrm>
        <a:graphic>
          <a:graphicData uri="http://schemas.openxmlformats.org/presentationml/2006/ole">
            <p:oleObj spid="_x0000_s35915" name="文档" r:id="rId10" imgW="635602" imgH="625596" progId="Word.Document.12">
              <p:embed/>
            </p:oleObj>
          </a:graphicData>
        </a:graphic>
      </p:graphicFrame>
    </p:spTree>
    <p:extLst>
      <p:ext uri="{BB962C8B-B14F-4D97-AF65-F5344CB8AC3E}">
        <p14:creationId xmlns:p14="http://schemas.microsoft.com/office/powerpoint/2010/main" xmlns="" val="4554871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/>
          <p:cNvCxnSpPr/>
          <p:nvPr/>
        </p:nvCxnSpPr>
        <p:spPr>
          <a:xfrm>
            <a:off x="2604" y="699542"/>
            <a:ext cx="9144000" cy="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251520" y="123478"/>
            <a:ext cx="23391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2800" b="1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高考题型精练</a:t>
            </a: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57595771"/>
              </p:ext>
            </p:extLst>
          </p:nvPr>
        </p:nvGraphicFramePr>
        <p:xfrm>
          <a:off x="481360" y="915566"/>
          <a:ext cx="6538912" cy="935038"/>
        </p:xfrm>
        <a:graphic>
          <a:graphicData uri="http://schemas.openxmlformats.org/presentationml/2006/ole">
            <p:oleObj spid="_x0000_s83018" name="文档" r:id="rId3" imgW="6538981" imgH="936012" progId="Word.Document.12">
              <p:embed/>
            </p:oleObj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4010982447"/>
              </p:ext>
            </p:extLst>
          </p:nvPr>
        </p:nvGraphicFramePr>
        <p:xfrm>
          <a:off x="480665" y="1635646"/>
          <a:ext cx="6538913" cy="2590800"/>
        </p:xfrm>
        <a:graphic>
          <a:graphicData uri="http://schemas.openxmlformats.org/presentationml/2006/ole">
            <p:oleObj spid="_x0000_s83019" name="文档" r:id="rId4" imgW="6538981" imgH="2597550" progId="Word.Document.12">
              <p:embed/>
            </p:oleObj>
          </a:graphicData>
        </a:graphic>
      </p:graphicFrame>
      <p:sp>
        <p:nvSpPr>
          <p:cNvPr id="21" name="任意多边形 20">
            <a:hlinkClick r:id="rId5" action="ppaction://hlinksldjump"/>
          </p:cNvPr>
          <p:cNvSpPr/>
          <p:nvPr/>
        </p:nvSpPr>
        <p:spPr>
          <a:xfrm>
            <a:off x="7117358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>
                <a:solidFill>
                  <a:srgbClr val="0000FF"/>
                </a:solidFill>
                <a:latin typeface="Broadway" pitchFamily="82" charset="0"/>
                <a:cs typeface="Times New Roman" pitchFamily="18" charset="0"/>
              </a:rPr>
              <a:t>1</a:t>
            </a:r>
            <a:endParaRPr lang="zh-CN" altLang="en-US" sz="2200" dirty="0">
              <a:solidFill>
                <a:srgbClr val="0000FF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22" name="任意多边形 21">
            <a:hlinkClick r:id="rId6" action="ppaction://hlinksldjump"/>
          </p:cNvPr>
          <p:cNvSpPr/>
          <p:nvPr/>
        </p:nvSpPr>
        <p:spPr>
          <a:xfrm>
            <a:off x="7600339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2</a:t>
            </a:r>
            <a:endParaRPr lang="zh-CN" altLang="en-US" sz="2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24" name="任意多边形 23">
            <a:hlinkClick r:id="rId7" action="ppaction://hlinksldjump"/>
          </p:cNvPr>
          <p:cNvSpPr/>
          <p:nvPr/>
        </p:nvSpPr>
        <p:spPr>
          <a:xfrm>
            <a:off x="8083320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3</a:t>
            </a:r>
            <a:endParaRPr lang="zh-CN" altLang="en-US" sz="2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26" name="任意多边形 25">
            <a:hlinkClick r:id="rId8" action="ppaction://hlinksldjump"/>
          </p:cNvPr>
          <p:cNvSpPr/>
          <p:nvPr/>
        </p:nvSpPr>
        <p:spPr>
          <a:xfrm>
            <a:off x="8566301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4</a:t>
            </a:r>
            <a:endParaRPr lang="zh-CN" altLang="en-US" sz="2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graphicFrame>
        <p:nvGraphicFramePr>
          <p:cNvPr id="12" name="对象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891356026"/>
              </p:ext>
            </p:extLst>
          </p:nvPr>
        </p:nvGraphicFramePr>
        <p:xfrm>
          <a:off x="3505696" y="2569324"/>
          <a:ext cx="3406775" cy="984250"/>
        </p:xfrm>
        <a:graphic>
          <a:graphicData uri="http://schemas.openxmlformats.org/presentationml/2006/ole">
            <p:oleObj spid="_x0000_s83020" name="文档" r:id="rId9" imgW="3408351" imgH="984367" progId="Word.Document.12">
              <p:embed/>
            </p:oleObj>
          </a:graphicData>
        </a:graphic>
      </p:graphicFrame>
      <p:graphicFrame>
        <p:nvGraphicFramePr>
          <p:cNvPr id="13" name="对象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2497935597"/>
              </p:ext>
            </p:extLst>
          </p:nvPr>
        </p:nvGraphicFramePr>
        <p:xfrm>
          <a:off x="481360" y="3901916"/>
          <a:ext cx="6538912" cy="996950"/>
        </p:xfrm>
        <a:graphic>
          <a:graphicData uri="http://schemas.openxmlformats.org/presentationml/2006/ole">
            <p:oleObj spid="_x0000_s83021" name="文档" r:id="rId10" imgW="6538981" imgH="1004852" progId="Word.Document.12">
              <p:embed/>
            </p:oleObj>
          </a:graphicData>
        </a:graphic>
      </p:graphicFrame>
    </p:spTree>
    <p:extLst>
      <p:ext uri="{BB962C8B-B14F-4D97-AF65-F5344CB8AC3E}">
        <p14:creationId xmlns:p14="http://schemas.microsoft.com/office/powerpoint/2010/main" xmlns="" val="41178172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/>
          <p:cNvCxnSpPr/>
          <p:nvPr/>
        </p:nvCxnSpPr>
        <p:spPr>
          <a:xfrm>
            <a:off x="2604" y="699542"/>
            <a:ext cx="9144000" cy="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251520" y="123478"/>
            <a:ext cx="23391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2800" b="1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高考题型精练</a:t>
            </a:r>
          </a:p>
        </p:txBody>
      </p:sp>
      <p:sp>
        <p:nvSpPr>
          <p:cNvPr id="19" name="矩形 18"/>
          <p:cNvSpPr/>
          <p:nvPr/>
        </p:nvSpPr>
        <p:spPr>
          <a:xfrm>
            <a:off x="251520" y="726832"/>
            <a:ext cx="8625837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(2)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在平面直角坐标系</a:t>
            </a:r>
            <a:r>
              <a:rPr lang="en-US" altLang="zh-CN" sz="2600" i="1" kern="100" dirty="0" err="1">
                <a:latin typeface="Times New Roman"/>
                <a:ea typeface="华文细黑"/>
                <a:cs typeface="Courier New"/>
              </a:rPr>
              <a:t>xOy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中，是否存在与点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P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不同的定点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Q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zh-CN" altLang="zh-CN" sz="2600" kern="100" dirty="0" smtClean="0">
                <a:latin typeface="Times New Roman"/>
                <a:ea typeface="华文细黑"/>
                <a:cs typeface="Times New Roman"/>
              </a:rPr>
              <a:t>使得</a:t>
            </a:r>
            <a:r>
              <a:rPr lang="en-US" altLang="zh-CN" sz="2600" kern="100" dirty="0" smtClean="0">
                <a:latin typeface="Times New Roman"/>
                <a:ea typeface="华文细黑"/>
                <a:cs typeface="Times New Roman"/>
              </a:rPr>
              <a:t>                  </a:t>
            </a:r>
            <a:r>
              <a:rPr lang="zh-CN" altLang="zh-CN" sz="2600" kern="100" dirty="0" smtClean="0">
                <a:latin typeface="Times New Roman"/>
                <a:ea typeface="华文细黑"/>
                <a:cs typeface="Times New Roman"/>
              </a:rPr>
              <a:t>恒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成立？若存在，求出点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Q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的坐标；若不存在，请说明</a:t>
            </a:r>
            <a:r>
              <a:rPr lang="zh-CN" altLang="zh-CN" sz="2600" kern="100" dirty="0" smtClean="0">
                <a:latin typeface="Times New Roman"/>
                <a:ea typeface="华文细黑"/>
                <a:cs typeface="Times New Roman"/>
              </a:rPr>
              <a:t>理由．</a:t>
            </a:r>
            <a:endParaRPr lang="en-US" altLang="zh-CN" sz="1050" kern="100" dirty="0" smtClean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600" b="1" kern="100" dirty="0">
                <a:solidFill>
                  <a:srgbClr val="0066FF"/>
                </a:solidFill>
                <a:latin typeface="Times New Roman"/>
                <a:ea typeface="微软雅黑"/>
                <a:cs typeface="Times New Roman"/>
              </a:rPr>
              <a:t>解　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当直线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l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与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x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轴平行时，设直线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l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与椭圆相交于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D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两点</a:t>
            </a:r>
            <a:r>
              <a:rPr lang="zh-CN" altLang="zh-CN" sz="2600" kern="100" dirty="0" smtClean="0">
                <a:latin typeface="Times New Roman"/>
                <a:ea typeface="华文细黑"/>
                <a:cs typeface="Times New Roman"/>
              </a:rPr>
              <a:t>，</a:t>
            </a:r>
            <a:endParaRPr lang="zh-CN" altLang="zh-CN" sz="1050" kern="100" dirty="0"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3576358344"/>
              </p:ext>
            </p:extLst>
          </p:nvPr>
        </p:nvGraphicFramePr>
        <p:xfrm>
          <a:off x="1074088" y="1275606"/>
          <a:ext cx="1644650" cy="922338"/>
        </p:xfrm>
        <a:graphic>
          <a:graphicData uri="http://schemas.openxmlformats.org/presentationml/2006/ole">
            <p:oleObj spid="_x0000_s84019" name="文档" r:id="rId3" imgW="1644790" imgH="923791" progId="Word.Document.12">
              <p:embed/>
            </p:oleObj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3856627191"/>
              </p:ext>
            </p:extLst>
          </p:nvPr>
        </p:nvGraphicFramePr>
        <p:xfrm>
          <a:off x="325313" y="3196962"/>
          <a:ext cx="8639175" cy="1038225"/>
        </p:xfrm>
        <a:graphic>
          <a:graphicData uri="http://schemas.openxmlformats.org/presentationml/2006/ole">
            <p:oleObj spid="_x0000_s84020" name="文档" r:id="rId4" imgW="8640341" imgH="1038045" progId="Word.Document.12">
              <p:embed/>
            </p:oleObj>
          </a:graphicData>
        </a:graphic>
      </p:graphicFrame>
      <p:sp>
        <p:nvSpPr>
          <p:cNvPr id="20" name="任意多边形 19">
            <a:hlinkClick r:id="rId5" action="ppaction://hlinksldjump"/>
          </p:cNvPr>
          <p:cNvSpPr/>
          <p:nvPr/>
        </p:nvSpPr>
        <p:spPr>
          <a:xfrm>
            <a:off x="7117358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>
                <a:solidFill>
                  <a:srgbClr val="0000FF"/>
                </a:solidFill>
                <a:latin typeface="Broadway" pitchFamily="82" charset="0"/>
                <a:cs typeface="Times New Roman" pitchFamily="18" charset="0"/>
              </a:rPr>
              <a:t>1</a:t>
            </a:r>
            <a:endParaRPr lang="zh-CN" altLang="en-US" sz="2200" dirty="0">
              <a:solidFill>
                <a:srgbClr val="0000FF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21" name="任意多边形 20">
            <a:hlinkClick r:id="rId6" action="ppaction://hlinksldjump"/>
          </p:cNvPr>
          <p:cNvSpPr/>
          <p:nvPr/>
        </p:nvSpPr>
        <p:spPr>
          <a:xfrm>
            <a:off x="7600339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2</a:t>
            </a:r>
            <a:endParaRPr lang="zh-CN" altLang="en-US" sz="2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22" name="任意多边形 21">
            <a:hlinkClick r:id="rId7" action="ppaction://hlinksldjump"/>
          </p:cNvPr>
          <p:cNvSpPr/>
          <p:nvPr/>
        </p:nvSpPr>
        <p:spPr>
          <a:xfrm>
            <a:off x="8083320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3</a:t>
            </a:r>
            <a:endParaRPr lang="zh-CN" altLang="en-US" sz="2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24" name="任意多边形 23">
            <a:hlinkClick r:id="rId8" action="ppaction://hlinksldjump"/>
          </p:cNvPr>
          <p:cNvSpPr/>
          <p:nvPr/>
        </p:nvSpPr>
        <p:spPr>
          <a:xfrm>
            <a:off x="8566301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4</a:t>
            </a:r>
            <a:endParaRPr lang="zh-CN" altLang="en-US" sz="2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36280" y="3788266"/>
            <a:ext cx="8099577" cy="1292662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即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|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QC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|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|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QD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|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，</a:t>
            </a:r>
            <a:endParaRPr lang="zh-CN" altLang="zh-CN" sz="26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所以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Q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点在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y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轴上，可设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Q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点的坐标为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(0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y</a:t>
            </a:r>
            <a:r>
              <a:rPr lang="en-US" altLang="zh-CN" sz="2600" kern="100" baseline="-25000" dirty="0">
                <a:latin typeface="Times New Roman"/>
                <a:ea typeface="华文细黑"/>
                <a:cs typeface="Courier New"/>
              </a:rPr>
              <a:t>0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600" kern="100" dirty="0" smtClean="0">
                <a:latin typeface="Times New Roman"/>
                <a:ea typeface="华文细黑"/>
                <a:cs typeface="Times New Roman"/>
              </a:rPr>
              <a:t>．</a:t>
            </a:r>
            <a:endParaRPr lang="zh-CN" altLang="zh-CN" sz="2600" kern="100" dirty="0">
              <a:effectLst/>
              <a:latin typeface="宋体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5797436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/>
          <p:cNvCxnSpPr/>
          <p:nvPr/>
        </p:nvCxnSpPr>
        <p:spPr>
          <a:xfrm>
            <a:off x="2604" y="699542"/>
            <a:ext cx="9144000" cy="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251520" y="123478"/>
            <a:ext cx="23391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2800" b="1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高考题型精练</a:t>
            </a:r>
          </a:p>
        </p:txBody>
      </p:sp>
      <p:sp>
        <p:nvSpPr>
          <p:cNvPr id="19" name="矩形 18"/>
          <p:cNvSpPr/>
          <p:nvPr/>
        </p:nvSpPr>
        <p:spPr>
          <a:xfrm>
            <a:off x="293048" y="1203598"/>
            <a:ext cx="8625837" cy="11467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当直线</a:t>
            </a:r>
            <a:r>
              <a:rPr lang="en-US" altLang="zh-CN" sz="2600" i="1" kern="100" dirty="0">
                <a:latin typeface="Times New Roman"/>
                <a:ea typeface="华文细黑"/>
              </a:rPr>
              <a:t>l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与</a:t>
            </a:r>
            <a:r>
              <a:rPr lang="en-US" altLang="zh-CN" sz="2600" i="1" kern="100" dirty="0">
                <a:latin typeface="Times New Roman"/>
                <a:ea typeface="华文细黑"/>
              </a:rPr>
              <a:t>x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轴垂直时</a:t>
            </a:r>
            <a:r>
              <a:rPr lang="zh-CN" altLang="zh-CN" sz="2600" kern="100" dirty="0" smtClean="0">
                <a:latin typeface="Times New Roman"/>
                <a:ea typeface="华文细黑"/>
                <a:cs typeface="Times New Roman"/>
              </a:rPr>
              <a:t>，</a:t>
            </a:r>
            <a:endParaRPr lang="en-US" altLang="zh-CN" sz="26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zh-CN" sz="2600" kern="100" dirty="0" smtClean="0">
                <a:latin typeface="Times New Roman"/>
                <a:ea typeface="华文细黑"/>
                <a:cs typeface="Times New Roman"/>
              </a:rPr>
              <a:t>设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直线</a:t>
            </a:r>
            <a:r>
              <a:rPr lang="en-US" altLang="zh-CN" sz="2600" i="1" kern="100" dirty="0">
                <a:latin typeface="Times New Roman"/>
                <a:ea typeface="华文细黑"/>
              </a:rPr>
              <a:t>l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与椭圆相交于</a:t>
            </a:r>
            <a:r>
              <a:rPr lang="en-US" altLang="zh-CN" sz="2600" i="1" kern="100" dirty="0">
                <a:latin typeface="Times New Roman"/>
                <a:ea typeface="华文细黑"/>
              </a:rPr>
              <a:t>M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600" i="1" kern="100" dirty="0">
                <a:latin typeface="Times New Roman"/>
                <a:ea typeface="华文细黑"/>
              </a:rPr>
              <a:t>N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两点，</a:t>
            </a:r>
            <a:endParaRPr lang="zh-CN" altLang="zh-CN" sz="1050" kern="100" dirty="0">
              <a:latin typeface="宋体"/>
              <a:cs typeface="Courier New"/>
            </a:endParaRP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3095996468"/>
              </p:ext>
            </p:extLst>
          </p:nvPr>
        </p:nvGraphicFramePr>
        <p:xfrm>
          <a:off x="402084" y="2494338"/>
          <a:ext cx="8634412" cy="754062"/>
        </p:xfrm>
        <a:graphic>
          <a:graphicData uri="http://schemas.openxmlformats.org/presentationml/2006/ole">
            <p:oleObj spid="_x0000_s85044" name="文档" r:id="rId3" imgW="8640341" imgH="753014" progId="Word.Document.12">
              <p:embed/>
            </p:oleObj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3468748584"/>
              </p:ext>
            </p:extLst>
          </p:nvPr>
        </p:nvGraphicFramePr>
        <p:xfrm>
          <a:off x="368871" y="3070402"/>
          <a:ext cx="8634412" cy="1165225"/>
        </p:xfrm>
        <a:graphic>
          <a:graphicData uri="http://schemas.openxmlformats.org/presentationml/2006/ole">
            <p:oleObj spid="_x0000_s85045" name="文档" r:id="rId4" imgW="8640341" imgH="1168879" progId="Word.Document.12">
              <p:embed/>
            </p:oleObj>
          </a:graphicData>
        </a:graphic>
      </p:graphicFrame>
      <p:sp>
        <p:nvSpPr>
          <p:cNvPr id="20" name="任意多边形 19">
            <a:hlinkClick r:id="rId5" action="ppaction://hlinksldjump"/>
          </p:cNvPr>
          <p:cNvSpPr/>
          <p:nvPr/>
        </p:nvSpPr>
        <p:spPr>
          <a:xfrm>
            <a:off x="7117358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>
                <a:solidFill>
                  <a:srgbClr val="0000FF"/>
                </a:solidFill>
                <a:latin typeface="Broadway" pitchFamily="82" charset="0"/>
                <a:cs typeface="Times New Roman" pitchFamily="18" charset="0"/>
              </a:rPr>
              <a:t>1</a:t>
            </a:r>
            <a:endParaRPr lang="zh-CN" altLang="en-US" sz="2200" dirty="0">
              <a:solidFill>
                <a:srgbClr val="0000FF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21" name="任意多边形 20">
            <a:hlinkClick r:id="rId6" action="ppaction://hlinksldjump"/>
          </p:cNvPr>
          <p:cNvSpPr/>
          <p:nvPr/>
        </p:nvSpPr>
        <p:spPr>
          <a:xfrm>
            <a:off x="7600339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2</a:t>
            </a:r>
            <a:endParaRPr lang="zh-CN" altLang="en-US" sz="2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22" name="任意多边形 21">
            <a:hlinkClick r:id="rId7" action="ppaction://hlinksldjump"/>
          </p:cNvPr>
          <p:cNvSpPr/>
          <p:nvPr/>
        </p:nvSpPr>
        <p:spPr>
          <a:xfrm>
            <a:off x="8083320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3</a:t>
            </a:r>
            <a:endParaRPr lang="zh-CN" altLang="en-US" sz="2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24" name="任意多边形 23">
            <a:hlinkClick r:id="rId8" action="ppaction://hlinksldjump"/>
          </p:cNvPr>
          <p:cNvSpPr/>
          <p:nvPr/>
        </p:nvSpPr>
        <p:spPr>
          <a:xfrm>
            <a:off x="8566301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4</a:t>
            </a:r>
            <a:endParaRPr lang="zh-CN" altLang="en-US" sz="2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28660" y="4014126"/>
            <a:ext cx="3368230" cy="61657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解得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y</a:t>
            </a:r>
            <a:r>
              <a:rPr lang="en-US" altLang="zh-CN" sz="2600" kern="100" baseline="-25000" dirty="0">
                <a:latin typeface="Times New Roman"/>
                <a:ea typeface="华文细黑"/>
                <a:cs typeface="Courier New"/>
              </a:rPr>
              <a:t>0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1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，或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y</a:t>
            </a:r>
            <a:r>
              <a:rPr lang="en-US" altLang="zh-CN" sz="2600" kern="100" baseline="-25000" dirty="0">
                <a:latin typeface="Times New Roman"/>
                <a:ea typeface="华文细黑"/>
                <a:cs typeface="Courier New"/>
              </a:rPr>
              <a:t>0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，</a:t>
            </a:r>
            <a:endParaRPr lang="zh-CN" altLang="zh-CN" sz="2600" kern="100" dirty="0">
              <a:effectLst/>
              <a:latin typeface="宋体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9212106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/>
          <p:cNvCxnSpPr/>
          <p:nvPr/>
        </p:nvCxnSpPr>
        <p:spPr>
          <a:xfrm>
            <a:off x="2604" y="699542"/>
            <a:ext cx="9144000" cy="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251520" y="123478"/>
            <a:ext cx="23391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2800" b="1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高考题型精练</a:t>
            </a:r>
          </a:p>
        </p:txBody>
      </p:sp>
      <p:sp>
        <p:nvSpPr>
          <p:cNvPr id="19" name="矩形 18"/>
          <p:cNvSpPr/>
          <p:nvPr/>
        </p:nvSpPr>
        <p:spPr>
          <a:xfrm>
            <a:off x="263742" y="978486"/>
            <a:ext cx="8540433" cy="12167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所以，若存在不同于点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P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的定点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Q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满足条件</a:t>
            </a:r>
            <a:r>
              <a:rPr lang="zh-CN" altLang="zh-CN" sz="2600" kern="100" dirty="0" smtClean="0">
                <a:latin typeface="Times New Roman"/>
                <a:ea typeface="华文细黑"/>
                <a:cs typeface="Times New Roman"/>
              </a:rPr>
              <a:t>，</a:t>
            </a:r>
            <a:endParaRPr lang="en-US" altLang="zh-CN" sz="26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600" kern="100" dirty="0" smtClean="0">
                <a:latin typeface="Times New Roman"/>
                <a:ea typeface="华文细黑"/>
                <a:cs typeface="Times New Roman"/>
              </a:rPr>
              <a:t>则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Q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点坐标只可能为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(0,2)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，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3175755386"/>
              </p:ext>
            </p:extLst>
          </p:nvPr>
        </p:nvGraphicFramePr>
        <p:xfrm>
          <a:off x="297815" y="2184391"/>
          <a:ext cx="8632825" cy="1036637"/>
        </p:xfrm>
        <a:graphic>
          <a:graphicData uri="http://schemas.openxmlformats.org/presentationml/2006/ole">
            <p:oleObj spid="_x0000_s91163" name="文档" r:id="rId3" imgW="8640341" imgH="1041280" progId="Word.Document.12">
              <p:embed/>
            </p:oleObj>
          </a:graphicData>
        </a:graphic>
      </p:graphicFrame>
      <p:sp>
        <p:nvSpPr>
          <p:cNvPr id="5" name="矩形 4"/>
          <p:cNvSpPr/>
          <p:nvPr/>
        </p:nvSpPr>
        <p:spPr>
          <a:xfrm>
            <a:off x="236280" y="2971850"/>
            <a:ext cx="8561888" cy="1892826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当直线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l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的斜率不存在时，由上可知，结论成立，</a:t>
            </a:r>
            <a:endParaRPr lang="zh-CN" altLang="zh-CN" sz="26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当直线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l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的斜率存在时，可设直线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l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的方程为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y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600" i="1" kern="100" dirty="0" err="1">
                <a:latin typeface="Times New Roman"/>
                <a:ea typeface="华文细黑"/>
                <a:cs typeface="Courier New"/>
              </a:rPr>
              <a:t>kx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1</a:t>
            </a:r>
            <a:r>
              <a:rPr lang="zh-CN" altLang="zh-CN" sz="2600" kern="100" dirty="0" smtClean="0">
                <a:latin typeface="Times New Roman"/>
                <a:ea typeface="华文细黑"/>
                <a:cs typeface="Times New Roman"/>
              </a:rPr>
              <a:t>，</a:t>
            </a:r>
            <a:endParaRPr lang="en-US" altLang="zh-CN" sz="26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600" i="1" kern="100" dirty="0" smtClean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B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的坐标分别为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x</a:t>
            </a:r>
            <a:r>
              <a:rPr lang="en-US" altLang="zh-CN" sz="2600" kern="100" baseline="-25000" dirty="0">
                <a:latin typeface="Times New Roman"/>
                <a:ea typeface="华文细黑"/>
                <a:cs typeface="Courier New"/>
              </a:rPr>
              <a:t>1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y</a:t>
            </a:r>
            <a:r>
              <a:rPr lang="en-US" altLang="zh-CN" sz="2600" kern="100" baseline="-25000" dirty="0">
                <a:latin typeface="Times New Roman"/>
                <a:ea typeface="华文细黑"/>
                <a:cs typeface="Courier New"/>
              </a:rPr>
              <a:t>1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x</a:t>
            </a:r>
            <a:r>
              <a:rPr lang="en-US" altLang="zh-CN" sz="26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y</a:t>
            </a:r>
            <a:r>
              <a:rPr lang="en-US" altLang="zh-CN" sz="26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，</a:t>
            </a:r>
            <a:endParaRPr lang="zh-CN" altLang="zh-CN" sz="2600" kern="100" dirty="0">
              <a:effectLst/>
              <a:latin typeface="宋体"/>
              <a:cs typeface="Courier New"/>
            </a:endParaRPr>
          </a:p>
        </p:txBody>
      </p:sp>
      <p:sp>
        <p:nvSpPr>
          <p:cNvPr id="21" name="任意多边形 20">
            <a:hlinkClick r:id="rId4" action="ppaction://hlinksldjump"/>
          </p:cNvPr>
          <p:cNvSpPr/>
          <p:nvPr/>
        </p:nvSpPr>
        <p:spPr>
          <a:xfrm>
            <a:off x="7117358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>
                <a:solidFill>
                  <a:srgbClr val="0000FF"/>
                </a:solidFill>
                <a:latin typeface="Broadway" pitchFamily="82" charset="0"/>
                <a:cs typeface="Times New Roman" pitchFamily="18" charset="0"/>
              </a:rPr>
              <a:t>1</a:t>
            </a:r>
            <a:endParaRPr lang="zh-CN" altLang="en-US" sz="2200" dirty="0">
              <a:solidFill>
                <a:srgbClr val="0000FF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22" name="任意多边形 21">
            <a:hlinkClick r:id="rId5" action="ppaction://hlinksldjump"/>
          </p:cNvPr>
          <p:cNvSpPr/>
          <p:nvPr/>
        </p:nvSpPr>
        <p:spPr>
          <a:xfrm>
            <a:off x="7600339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2</a:t>
            </a:r>
            <a:endParaRPr lang="zh-CN" altLang="en-US" sz="2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24" name="任意多边形 23">
            <a:hlinkClick r:id="rId6" action="ppaction://hlinksldjump"/>
          </p:cNvPr>
          <p:cNvSpPr/>
          <p:nvPr/>
        </p:nvSpPr>
        <p:spPr>
          <a:xfrm>
            <a:off x="8083320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3</a:t>
            </a:r>
            <a:endParaRPr lang="zh-CN" altLang="en-US" sz="2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26" name="任意多边形 25">
            <a:hlinkClick r:id="rId7" action="ppaction://hlinksldjump"/>
          </p:cNvPr>
          <p:cNvSpPr/>
          <p:nvPr/>
        </p:nvSpPr>
        <p:spPr>
          <a:xfrm>
            <a:off x="8566301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4</a:t>
            </a:r>
            <a:endParaRPr lang="zh-CN" altLang="en-US" sz="2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6582857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043" name="Picture 27" descr="SXT21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422827" y="1693758"/>
            <a:ext cx="2541661" cy="2534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直接连接符 6"/>
          <p:cNvCxnSpPr/>
          <p:nvPr/>
        </p:nvCxnSpPr>
        <p:spPr>
          <a:xfrm>
            <a:off x="2604" y="699542"/>
            <a:ext cx="9144000" cy="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251520" y="123478"/>
            <a:ext cx="23391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2800" b="1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高考题型精练</a:t>
            </a: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2828653160"/>
              </p:ext>
            </p:extLst>
          </p:nvPr>
        </p:nvGraphicFramePr>
        <p:xfrm>
          <a:off x="403225" y="1059582"/>
          <a:ext cx="8634413" cy="1654175"/>
        </p:xfrm>
        <a:graphic>
          <a:graphicData uri="http://schemas.openxmlformats.org/presentationml/2006/ole">
            <p:oleObj spid="_x0000_s86070" name="文档" r:id="rId4" imgW="8640341" imgH="1656631" progId="Word.Document.12">
              <p:embed/>
            </p:oleObj>
          </a:graphicData>
        </a:graphic>
      </p:graphicFrame>
      <p:sp>
        <p:nvSpPr>
          <p:cNvPr id="5" name="矩形 4"/>
          <p:cNvSpPr/>
          <p:nvPr/>
        </p:nvSpPr>
        <p:spPr>
          <a:xfrm>
            <a:off x="309312" y="2495823"/>
            <a:ext cx="8561888" cy="616579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其判别式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Δ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(4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k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en-US" altLang="zh-CN" sz="2600" kern="100" baseline="30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8(2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k</a:t>
            </a:r>
            <a:r>
              <a:rPr lang="en-US" altLang="zh-CN" sz="2600" kern="100" baseline="30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1)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＞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0</a:t>
            </a:r>
            <a:r>
              <a:rPr lang="zh-CN" altLang="zh-CN" sz="2600" kern="100" dirty="0" smtClean="0">
                <a:latin typeface="Times New Roman"/>
                <a:ea typeface="华文细黑"/>
                <a:cs typeface="Times New Roman"/>
              </a:rPr>
              <a:t>，</a:t>
            </a:r>
            <a:endParaRPr lang="zh-CN" altLang="zh-CN" sz="1050" kern="100" dirty="0"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4074413634"/>
              </p:ext>
            </p:extLst>
          </p:nvPr>
        </p:nvGraphicFramePr>
        <p:xfrm>
          <a:off x="400050" y="3340472"/>
          <a:ext cx="4657725" cy="1162050"/>
        </p:xfrm>
        <a:graphic>
          <a:graphicData uri="http://schemas.openxmlformats.org/presentationml/2006/ole">
            <p:oleObj spid="_x0000_s86071" name="文档" r:id="rId5" imgW="4663718" imgH="1162491" progId="Word.Document.12">
              <p:embed/>
            </p:oleObj>
          </a:graphicData>
        </a:graphic>
      </p:graphicFrame>
      <p:sp>
        <p:nvSpPr>
          <p:cNvPr id="21" name="任意多边形 20">
            <a:hlinkClick r:id="rId6" action="ppaction://hlinksldjump"/>
          </p:cNvPr>
          <p:cNvSpPr/>
          <p:nvPr/>
        </p:nvSpPr>
        <p:spPr>
          <a:xfrm>
            <a:off x="7117358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>
                <a:solidFill>
                  <a:srgbClr val="0000FF"/>
                </a:solidFill>
                <a:latin typeface="Broadway" pitchFamily="82" charset="0"/>
                <a:cs typeface="Times New Roman" pitchFamily="18" charset="0"/>
              </a:rPr>
              <a:t>1</a:t>
            </a:r>
            <a:endParaRPr lang="zh-CN" altLang="en-US" sz="2200" dirty="0">
              <a:solidFill>
                <a:srgbClr val="0000FF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22" name="任意多边形 21">
            <a:hlinkClick r:id="rId7" action="ppaction://hlinksldjump"/>
          </p:cNvPr>
          <p:cNvSpPr/>
          <p:nvPr/>
        </p:nvSpPr>
        <p:spPr>
          <a:xfrm>
            <a:off x="7600339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2</a:t>
            </a:r>
            <a:endParaRPr lang="zh-CN" altLang="en-US" sz="2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24" name="任意多边形 23">
            <a:hlinkClick r:id="rId8" action="ppaction://hlinksldjump"/>
          </p:cNvPr>
          <p:cNvSpPr/>
          <p:nvPr/>
        </p:nvSpPr>
        <p:spPr>
          <a:xfrm>
            <a:off x="8083320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3</a:t>
            </a:r>
            <a:endParaRPr lang="zh-CN" altLang="en-US" sz="2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26" name="任意多边形 25">
            <a:hlinkClick r:id="rId9" action="ppaction://hlinksldjump"/>
          </p:cNvPr>
          <p:cNvSpPr/>
          <p:nvPr/>
        </p:nvSpPr>
        <p:spPr>
          <a:xfrm>
            <a:off x="8566301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4</a:t>
            </a:r>
            <a:endParaRPr lang="zh-CN" altLang="en-US" sz="2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5517719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/>
          <p:cNvCxnSpPr/>
          <p:nvPr/>
        </p:nvCxnSpPr>
        <p:spPr>
          <a:xfrm>
            <a:off x="2604" y="699542"/>
            <a:ext cx="9144000" cy="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251520" y="123478"/>
            <a:ext cx="23391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2800" b="1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高考题型精练</a:t>
            </a: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2651658659"/>
              </p:ext>
            </p:extLst>
          </p:nvPr>
        </p:nvGraphicFramePr>
        <p:xfrm>
          <a:off x="403225" y="1058863"/>
          <a:ext cx="8634413" cy="1135062"/>
        </p:xfrm>
        <a:graphic>
          <a:graphicData uri="http://schemas.openxmlformats.org/presentationml/2006/ole">
            <p:oleObj spid="_x0000_s87113" name="文档" r:id="rId3" imgW="8640341" imgH="1133295" progId="Word.Document.12">
              <p:embed/>
            </p:oleObj>
          </a:graphicData>
        </a:graphic>
      </p:graphicFrame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1476335297"/>
              </p:ext>
            </p:extLst>
          </p:nvPr>
        </p:nvGraphicFramePr>
        <p:xfrm>
          <a:off x="327025" y="1927225"/>
          <a:ext cx="4664075" cy="1158875"/>
        </p:xfrm>
        <a:graphic>
          <a:graphicData uri="http://schemas.openxmlformats.org/presentationml/2006/ole">
            <p:oleObj spid="_x0000_s87114" name="文档" r:id="rId4" imgW="4663718" imgH="1160688" progId="Word.Document.12">
              <p:embed/>
            </p:oleObj>
          </a:graphicData>
        </a:graphic>
      </p:graphicFrame>
      <p:sp>
        <p:nvSpPr>
          <p:cNvPr id="6" name="矩形 5"/>
          <p:cNvSpPr/>
          <p:nvPr/>
        </p:nvSpPr>
        <p:spPr>
          <a:xfrm>
            <a:off x="187132" y="2818254"/>
            <a:ext cx="7811754" cy="61657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易知，点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B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关于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y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轴对称的点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B</a:t>
            </a:r>
            <a:r>
              <a:rPr lang="en-US" altLang="zh-CN" sz="2600" kern="100" dirty="0">
                <a:latin typeface="宋体"/>
                <a:ea typeface="华文细黑"/>
                <a:cs typeface="Times New Roman"/>
              </a:rPr>
              <a:t>′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的坐标为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x</a:t>
            </a:r>
            <a:r>
              <a:rPr lang="en-US" altLang="zh-CN" sz="26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y</a:t>
            </a:r>
            <a:r>
              <a:rPr lang="en-US" altLang="zh-CN" sz="26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600" kern="100" dirty="0" smtClean="0">
                <a:latin typeface="Times New Roman"/>
                <a:ea typeface="华文细黑"/>
                <a:cs typeface="Times New Roman"/>
              </a:rPr>
              <a:t>，</a:t>
            </a:r>
            <a:endParaRPr lang="zh-CN" altLang="zh-CN" sz="1050" kern="100" dirty="0">
              <a:latin typeface="宋体"/>
              <a:cs typeface="Courier New"/>
            </a:endParaRPr>
          </a:p>
        </p:txBody>
      </p:sp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3332241279"/>
              </p:ext>
            </p:extLst>
          </p:nvPr>
        </p:nvGraphicFramePr>
        <p:xfrm>
          <a:off x="327025" y="3581400"/>
          <a:ext cx="4664075" cy="1150938"/>
        </p:xfrm>
        <a:graphic>
          <a:graphicData uri="http://schemas.openxmlformats.org/presentationml/2006/ole">
            <p:oleObj spid="_x0000_s87115" name="文档" r:id="rId5" imgW="4663718" imgH="1159246" progId="Word.Document.12">
              <p:embed/>
            </p:oleObj>
          </a:graphicData>
        </a:graphic>
      </p:graphicFrame>
      <p:sp>
        <p:nvSpPr>
          <p:cNvPr id="24" name="任意多边形 23">
            <a:hlinkClick r:id="rId6" action="ppaction://hlinksldjump"/>
          </p:cNvPr>
          <p:cNvSpPr/>
          <p:nvPr/>
        </p:nvSpPr>
        <p:spPr>
          <a:xfrm>
            <a:off x="7117358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>
                <a:solidFill>
                  <a:srgbClr val="0000FF"/>
                </a:solidFill>
                <a:latin typeface="Broadway" pitchFamily="82" charset="0"/>
                <a:cs typeface="Times New Roman" pitchFamily="18" charset="0"/>
              </a:rPr>
              <a:t>1</a:t>
            </a:r>
            <a:endParaRPr lang="zh-CN" altLang="en-US" sz="2200" dirty="0">
              <a:solidFill>
                <a:srgbClr val="0000FF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26" name="任意多边形 25">
            <a:hlinkClick r:id="rId7" action="ppaction://hlinksldjump"/>
          </p:cNvPr>
          <p:cNvSpPr/>
          <p:nvPr/>
        </p:nvSpPr>
        <p:spPr>
          <a:xfrm>
            <a:off x="7600339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2</a:t>
            </a:r>
            <a:endParaRPr lang="zh-CN" altLang="en-US" sz="2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37" name="任意多边形 36">
            <a:hlinkClick r:id="rId8" action="ppaction://hlinksldjump"/>
          </p:cNvPr>
          <p:cNvSpPr/>
          <p:nvPr/>
        </p:nvSpPr>
        <p:spPr>
          <a:xfrm>
            <a:off x="8083320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3</a:t>
            </a:r>
            <a:endParaRPr lang="zh-CN" altLang="en-US" sz="2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38" name="任意多边形 37">
            <a:hlinkClick r:id="rId9" action="ppaction://hlinksldjump"/>
          </p:cNvPr>
          <p:cNvSpPr/>
          <p:nvPr/>
        </p:nvSpPr>
        <p:spPr>
          <a:xfrm>
            <a:off x="8566301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4</a:t>
            </a:r>
            <a:endParaRPr lang="zh-CN" altLang="en-US" sz="2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5361399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2604" y="699542"/>
            <a:ext cx="9144000" cy="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221511" y="146338"/>
            <a:ext cx="41344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zh-CN" sz="2800" b="1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题型一　定值、定点</a:t>
            </a:r>
            <a:r>
              <a:rPr lang="zh-CN" altLang="zh-CN" sz="2800" b="1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问题</a:t>
            </a:r>
            <a:endParaRPr lang="zh-CN" altLang="zh-CN" sz="2800" b="1" dirty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3463330965"/>
              </p:ext>
            </p:extLst>
          </p:nvPr>
        </p:nvGraphicFramePr>
        <p:xfrm>
          <a:off x="314836" y="897568"/>
          <a:ext cx="8634412" cy="2049462"/>
        </p:xfrm>
        <a:graphic>
          <a:graphicData uri="http://schemas.openxmlformats.org/presentationml/2006/ole">
            <p:oleObj spid="_x0000_s44126" name="文档" r:id="rId3" imgW="8640341" imgH="2049492" progId="Word.Document.12">
              <p:embed/>
            </p:oleObj>
          </a:graphicData>
        </a:graphic>
      </p:graphicFrame>
      <p:sp>
        <p:nvSpPr>
          <p:cNvPr id="6" name="矩形 5"/>
          <p:cNvSpPr/>
          <p:nvPr/>
        </p:nvSpPr>
        <p:spPr>
          <a:xfrm>
            <a:off x="203241" y="2675251"/>
            <a:ext cx="3129383" cy="61657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(1)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求椭圆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的方程；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1674919323"/>
              </p:ext>
            </p:extLst>
          </p:nvPr>
        </p:nvGraphicFramePr>
        <p:xfrm>
          <a:off x="311785" y="3345334"/>
          <a:ext cx="8207375" cy="1066800"/>
        </p:xfrm>
        <a:graphic>
          <a:graphicData uri="http://schemas.openxmlformats.org/presentationml/2006/ole">
            <p:oleObj spid="_x0000_s44127" name="文档" r:id="rId4" imgW="8205216" imgH="1069728" progId="Word.Document.12">
              <p:embed/>
            </p:oleObj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417813387"/>
              </p:ext>
            </p:extLst>
          </p:nvPr>
        </p:nvGraphicFramePr>
        <p:xfrm>
          <a:off x="311785" y="4169246"/>
          <a:ext cx="8207375" cy="1066800"/>
        </p:xfrm>
        <a:graphic>
          <a:graphicData uri="http://schemas.openxmlformats.org/presentationml/2006/ole">
            <p:oleObj spid="_x0000_s44128" name="文档" r:id="rId5" imgW="8205216" imgH="1071170" progId="Word.Document.12">
              <p:embed/>
            </p:oleObj>
          </a:graphicData>
        </a:graphic>
      </p:graphicFrame>
    </p:spTree>
    <p:extLst>
      <p:ext uri="{BB962C8B-B14F-4D97-AF65-F5344CB8AC3E}">
        <p14:creationId xmlns:p14="http://schemas.microsoft.com/office/powerpoint/2010/main" xmlns="" val="4554871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/>
          <p:cNvCxnSpPr/>
          <p:nvPr/>
        </p:nvCxnSpPr>
        <p:spPr>
          <a:xfrm>
            <a:off x="2604" y="699542"/>
            <a:ext cx="9144000" cy="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251520" y="123478"/>
            <a:ext cx="23391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2800" b="1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高考题型精练</a:t>
            </a: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3381504289"/>
              </p:ext>
            </p:extLst>
          </p:nvPr>
        </p:nvGraphicFramePr>
        <p:xfrm>
          <a:off x="403225" y="1058863"/>
          <a:ext cx="8634413" cy="1616075"/>
        </p:xfrm>
        <a:graphic>
          <a:graphicData uri="http://schemas.openxmlformats.org/presentationml/2006/ole">
            <p:oleObj spid="_x0000_s88140" name="文档" r:id="rId3" imgW="8640341" imgH="1618172" progId="Word.Document.12">
              <p:embed/>
            </p:oleObj>
          </a:graphicData>
        </a:graphic>
      </p:graphicFrame>
      <p:sp>
        <p:nvSpPr>
          <p:cNvPr id="6" name="矩形 5"/>
          <p:cNvSpPr/>
          <p:nvPr/>
        </p:nvSpPr>
        <p:spPr>
          <a:xfrm>
            <a:off x="238535" y="1995686"/>
            <a:ext cx="6277681" cy="61657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所以</a:t>
            </a:r>
            <a:r>
              <a:rPr lang="en-US" altLang="zh-CN" sz="2600" i="1" kern="100" dirty="0" err="1">
                <a:latin typeface="Times New Roman"/>
                <a:ea typeface="华文细黑"/>
                <a:cs typeface="Courier New"/>
              </a:rPr>
              <a:t>k</a:t>
            </a:r>
            <a:r>
              <a:rPr lang="en-US" altLang="zh-CN" sz="2600" i="1" kern="100" baseline="-25000" dirty="0" err="1">
                <a:latin typeface="Times New Roman"/>
                <a:ea typeface="华文细黑"/>
                <a:cs typeface="Courier New"/>
              </a:rPr>
              <a:t>QA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600" i="1" kern="100" dirty="0" err="1">
                <a:latin typeface="Times New Roman"/>
                <a:ea typeface="华文细黑"/>
                <a:cs typeface="Courier New"/>
              </a:rPr>
              <a:t>k</a:t>
            </a:r>
            <a:r>
              <a:rPr lang="en-US" altLang="zh-CN" sz="2600" i="1" kern="100" baseline="-25000" dirty="0" err="1">
                <a:latin typeface="Times New Roman"/>
                <a:ea typeface="华文细黑"/>
                <a:cs typeface="Courier New"/>
              </a:rPr>
              <a:t>QB</a:t>
            </a:r>
            <a:r>
              <a:rPr lang="en-US" altLang="zh-CN" sz="2600" kern="100" baseline="-25000" dirty="0">
                <a:latin typeface="宋体"/>
                <a:ea typeface="华文细黑"/>
                <a:cs typeface="Times New Roman"/>
              </a:rPr>
              <a:t>′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，即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Q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B</a:t>
            </a:r>
            <a:r>
              <a:rPr lang="en-US" altLang="zh-CN" sz="2600" kern="100" dirty="0">
                <a:latin typeface="宋体"/>
                <a:ea typeface="华文细黑"/>
                <a:cs typeface="Times New Roman"/>
              </a:rPr>
              <a:t>′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三点共线，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2841736554"/>
              </p:ext>
            </p:extLst>
          </p:nvPr>
        </p:nvGraphicFramePr>
        <p:xfrm>
          <a:off x="346323" y="2888357"/>
          <a:ext cx="4657725" cy="1152525"/>
        </p:xfrm>
        <a:graphic>
          <a:graphicData uri="http://schemas.openxmlformats.org/presentationml/2006/ole">
            <p:oleObj spid="_x0000_s88141" name="文档" r:id="rId4" imgW="4663718" imgH="1157443" progId="Word.Document.12">
              <p:embed/>
            </p:oleObj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1423000795"/>
              </p:ext>
            </p:extLst>
          </p:nvPr>
        </p:nvGraphicFramePr>
        <p:xfrm>
          <a:off x="342900" y="3848844"/>
          <a:ext cx="8648700" cy="1371600"/>
        </p:xfrm>
        <a:graphic>
          <a:graphicData uri="http://schemas.openxmlformats.org/presentationml/2006/ole">
            <p:oleObj spid="_x0000_s88142" name="文档" r:id="rId5" imgW="8659429" imgH="1370881" progId="Word.Document.12">
              <p:embed/>
            </p:oleObj>
          </a:graphicData>
        </a:graphic>
      </p:graphicFrame>
      <p:sp>
        <p:nvSpPr>
          <p:cNvPr id="22" name="任意多边形 21">
            <a:hlinkClick r:id="rId6" action="ppaction://hlinksldjump"/>
          </p:cNvPr>
          <p:cNvSpPr/>
          <p:nvPr/>
        </p:nvSpPr>
        <p:spPr>
          <a:xfrm>
            <a:off x="7117358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>
                <a:solidFill>
                  <a:srgbClr val="0000FF"/>
                </a:solidFill>
                <a:latin typeface="Broadway" pitchFamily="82" charset="0"/>
                <a:cs typeface="Times New Roman" pitchFamily="18" charset="0"/>
              </a:rPr>
              <a:t>1</a:t>
            </a:r>
            <a:endParaRPr lang="zh-CN" altLang="en-US" sz="2200" dirty="0">
              <a:solidFill>
                <a:srgbClr val="0000FF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24" name="任意多边形 23">
            <a:hlinkClick r:id="rId7" action="ppaction://hlinksldjump"/>
          </p:cNvPr>
          <p:cNvSpPr/>
          <p:nvPr/>
        </p:nvSpPr>
        <p:spPr>
          <a:xfrm>
            <a:off x="7600339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2</a:t>
            </a:r>
            <a:endParaRPr lang="zh-CN" altLang="en-US" sz="2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26" name="任意多边形 25">
            <a:hlinkClick r:id="rId8" action="ppaction://hlinksldjump"/>
          </p:cNvPr>
          <p:cNvSpPr/>
          <p:nvPr/>
        </p:nvSpPr>
        <p:spPr>
          <a:xfrm>
            <a:off x="8083320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3</a:t>
            </a:r>
            <a:endParaRPr lang="zh-CN" altLang="en-US" sz="2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37" name="任意多边形 36">
            <a:hlinkClick r:id="rId9" action="ppaction://hlinksldjump"/>
          </p:cNvPr>
          <p:cNvSpPr/>
          <p:nvPr/>
        </p:nvSpPr>
        <p:spPr>
          <a:xfrm>
            <a:off x="8566301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4</a:t>
            </a:r>
            <a:endParaRPr lang="zh-CN" altLang="en-US" sz="2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1853369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/>
          <p:cNvSpPr/>
          <p:nvPr/>
        </p:nvSpPr>
        <p:spPr>
          <a:xfrm>
            <a:off x="251520" y="123478"/>
            <a:ext cx="23391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2800" b="1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高考题型精练</a:t>
            </a:r>
            <a:endParaRPr lang="zh-CN" altLang="en-US" sz="2800" b="1" dirty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2604" y="699542"/>
            <a:ext cx="9144000" cy="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aphicFrame>
        <p:nvGraphicFramePr>
          <p:cNvPr id="22" name="对象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4221518104"/>
              </p:ext>
            </p:extLst>
          </p:nvPr>
        </p:nvGraphicFramePr>
        <p:xfrm>
          <a:off x="319405" y="885086"/>
          <a:ext cx="8634413" cy="1028700"/>
        </p:xfrm>
        <a:graphic>
          <a:graphicData uri="http://schemas.openxmlformats.org/presentationml/2006/ole">
            <p:oleObj spid="_x0000_s37007" name="文档" r:id="rId3" imgW="8640341" imgH="1028700" progId="Word.Document.12">
              <p:embed/>
            </p:oleObj>
          </a:graphicData>
        </a:graphic>
      </p:graphicFrame>
      <p:sp>
        <p:nvSpPr>
          <p:cNvPr id="3" name="矩形 2"/>
          <p:cNvSpPr/>
          <p:nvPr/>
        </p:nvSpPr>
        <p:spPr>
          <a:xfrm>
            <a:off x="187132" y="1491630"/>
            <a:ext cx="3129383" cy="61657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(1)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求椭圆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的方程</a:t>
            </a:r>
            <a:r>
              <a:rPr lang="zh-CN" altLang="zh-CN" sz="2600" kern="100" dirty="0" smtClean="0">
                <a:latin typeface="Times New Roman"/>
                <a:ea typeface="华文细黑"/>
                <a:cs typeface="Times New Roman"/>
              </a:rPr>
              <a:t>；</a:t>
            </a:r>
            <a:endParaRPr lang="zh-CN" altLang="zh-CN" sz="1050" kern="100" dirty="0">
              <a:latin typeface="宋体"/>
              <a:cs typeface="Courier New"/>
            </a:endParaRP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3788021223"/>
              </p:ext>
            </p:extLst>
          </p:nvPr>
        </p:nvGraphicFramePr>
        <p:xfrm>
          <a:off x="308288" y="2162562"/>
          <a:ext cx="8634412" cy="1127125"/>
        </p:xfrm>
        <a:graphic>
          <a:graphicData uri="http://schemas.openxmlformats.org/presentationml/2006/ole">
            <p:oleObj spid="_x0000_s37008" name="文档" r:id="rId4" imgW="8640341" imgH="1131858" progId="Word.Document.12">
              <p:embed/>
            </p:oleObj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2569397418"/>
              </p:ext>
            </p:extLst>
          </p:nvPr>
        </p:nvGraphicFramePr>
        <p:xfrm>
          <a:off x="248092" y="3784823"/>
          <a:ext cx="8629650" cy="1019175"/>
        </p:xfrm>
        <a:graphic>
          <a:graphicData uri="http://schemas.openxmlformats.org/presentationml/2006/ole">
            <p:oleObj spid="_x0000_s37009" name="文档" r:id="rId5" imgW="8640341" imgH="1027262" progId="Word.Document.12">
              <p:embed/>
            </p:oleObj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2610400128"/>
              </p:ext>
            </p:extLst>
          </p:nvPr>
        </p:nvGraphicFramePr>
        <p:xfrm>
          <a:off x="242827" y="4286974"/>
          <a:ext cx="8634413" cy="1028700"/>
        </p:xfrm>
        <a:graphic>
          <a:graphicData uri="http://schemas.openxmlformats.org/presentationml/2006/ole">
            <p:oleObj spid="_x0000_s37010" name="文档" r:id="rId6" imgW="8640341" imgH="1030138" progId="Word.Document.12">
              <p:embed/>
            </p:oleObj>
          </a:graphicData>
        </a:graphic>
      </p:graphicFrame>
      <p:sp>
        <p:nvSpPr>
          <p:cNvPr id="24" name="任意多边形 23">
            <a:hlinkClick r:id="rId7" action="ppaction://hlinksldjump"/>
          </p:cNvPr>
          <p:cNvSpPr/>
          <p:nvPr/>
        </p:nvSpPr>
        <p:spPr>
          <a:xfrm>
            <a:off x="7117358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kern="1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1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25" name="任意多边形 24">
            <a:hlinkClick r:id="rId8" action="ppaction://hlinksldjump"/>
          </p:cNvPr>
          <p:cNvSpPr/>
          <p:nvPr/>
        </p:nvSpPr>
        <p:spPr>
          <a:xfrm>
            <a:off x="7600339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>
                <a:solidFill>
                  <a:srgbClr val="0000FF"/>
                </a:solidFill>
                <a:latin typeface="Broadway" pitchFamily="82" charset="0"/>
                <a:cs typeface="Times New Roman" pitchFamily="18" charset="0"/>
              </a:rPr>
              <a:t>2</a:t>
            </a:r>
            <a:endParaRPr lang="zh-CN" altLang="en-US" sz="2200" dirty="0">
              <a:solidFill>
                <a:srgbClr val="0000FF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26" name="任意多边形 25">
            <a:hlinkClick r:id="rId9" action="ppaction://hlinksldjump"/>
          </p:cNvPr>
          <p:cNvSpPr/>
          <p:nvPr/>
        </p:nvSpPr>
        <p:spPr>
          <a:xfrm>
            <a:off x="8083320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3</a:t>
            </a:r>
            <a:endParaRPr lang="zh-CN" altLang="en-US" sz="2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27" name="任意多边形 26">
            <a:hlinkClick r:id="rId10" action="ppaction://hlinksldjump"/>
          </p:cNvPr>
          <p:cNvSpPr/>
          <p:nvPr/>
        </p:nvSpPr>
        <p:spPr>
          <a:xfrm>
            <a:off x="8566301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4</a:t>
            </a:r>
            <a:endParaRPr lang="zh-CN" altLang="en-US" sz="2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graphicFrame>
        <p:nvGraphicFramePr>
          <p:cNvPr id="14" name="对象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1788854134"/>
              </p:ext>
            </p:extLst>
          </p:nvPr>
        </p:nvGraphicFramePr>
        <p:xfrm>
          <a:off x="285428" y="2867402"/>
          <a:ext cx="8626475" cy="1135063"/>
        </p:xfrm>
        <a:graphic>
          <a:graphicData uri="http://schemas.openxmlformats.org/presentationml/2006/ole">
            <p:oleObj spid="_x0000_s37011" name="文档" r:id="rId11" imgW="8640341" imgH="1131858" progId="Word.Document.12">
              <p:embed/>
            </p:oleObj>
          </a:graphicData>
        </a:graphic>
      </p:graphicFrame>
    </p:spTree>
    <p:extLst>
      <p:ext uri="{BB962C8B-B14F-4D97-AF65-F5344CB8AC3E}">
        <p14:creationId xmlns:p14="http://schemas.microsoft.com/office/powerpoint/2010/main" xmlns="" val="9572766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103" name="Picture 15" descr="G4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788985" y="1386999"/>
            <a:ext cx="3190743" cy="19200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矩形 20"/>
          <p:cNvSpPr/>
          <p:nvPr/>
        </p:nvSpPr>
        <p:spPr>
          <a:xfrm>
            <a:off x="251520" y="123478"/>
            <a:ext cx="23391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2800" b="1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高考题型精练</a:t>
            </a:r>
            <a:endParaRPr lang="zh-CN" altLang="en-US" sz="2800" b="1" dirty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2604" y="699542"/>
            <a:ext cx="9144000" cy="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aphicFrame>
        <p:nvGraphicFramePr>
          <p:cNvPr id="22" name="对象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738071831"/>
              </p:ext>
            </p:extLst>
          </p:nvPr>
        </p:nvGraphicFramePr>
        <p:xfrm>
          <a:off x="297101" y="3917042"/>
          <a:ext cx="8634412" cy="998537"/>
        </p:xfrm>
        <a:graphic>
          <a:graphicData uri="http://schemas.openxmlformats.org/presentationml/2006/ole">
            <p:oleObj spid="_x0000_s89119" name="文档" r:id="rId4" imgW="8640341" imgH="1002102" progId="Word.Document.12">
              <p:embed/>
            </p:oleObj>
          </a:graphicData>
        </a:graphic>
      </p:graphicFrame>
      <p:sp>
        <p:nvSpPr>
          <p:cNvPr id="3" name="矩形 2"/>
          <p:cNvSpPr/>
          <p:nvPr/>
        </p:nvSpPr>
        <p:spPr>
          <a:xfrm>
            <a:off x="208315" y="846748"/>
            <a:ext cx="8727370" cy="30931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(2)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如图，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B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D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是椭圆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的顶点，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P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是椭圆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上除顶点外的任意一点，直线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DP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交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x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轴于点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N</a:t>
            </a:r>
            <a:r>
              <a:rPr lang="zh-CN" altLang="zh-CN" sz="2600" kern="100" dirty="0" smtClean="0">
                <a:latin typeface="Times New Roman"/>
                <a:ea typeface="华文细黑"/>
                <a:cs typeface="Times New Roman"/>
              </a:rPr>
              <a:t>，</a:t>
            </a:r>
            <a:endParaRPr lang="en-US" altLang="zh-CN" sz="26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600" kern="100" dirty="0" smtClean="0">
                <a:latin typeface="Times New Roman"/>
                <a:ea typeface="华文细黑"/>
                <a:cs typeface="Times New Roman"/>
              </a:rPr>
              <a:t>直线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AD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交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BP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于点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M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，设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BP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的斜率为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k</a:t>
            </a:r>
            <a:r>
              <a:rPr lang="zh-CN" altLang="zh-CN" sz="2600" kern="100" dirty="0" smtClean="0">
                <a:latin typeface="Times New Roman"/>
                <a:ea typeface="华文细黑"/>
                <a:cs typeface="Times New Roman"/>
              </a:rPr>
              <a:t>，</a:t>
            </a:r>
            <a:endParaRPr lang="en-US" altLang="zh-CN" sz="26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600" i="1" kern="100" dirty="0" smtClean="0">
                <a:latin typeface="Times New Roman"/>
                <a:ea typeface="华文细黑"/>
                <a:cs typeface="Courier New"/>
              </a:rPr>
              <a:t>MN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的斜率为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m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证明：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m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k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为定值</a:t>
            </a:r>
            <a:r>
              <a:rPr lang="zh-CN" altLang="zh-CN" sz="2600" kern="100" dirty="0" smtClean="0">
                <a:latin typeface="Times New Roman"/>
                <a:ea typeface="华文细黑"/>
                <a:cs typeface="Times New Roman"/>
              </a:rPr>
              <a:t>．</a:t>
            </a:r>
            <a:endParaRPr lang="en-US" altLang="zh-CN" sz="2600" kern="100" dirty="0" smtClean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600" b="1" kern="100" dirty="0">
                <a:solidFill>
                  <a:srgbClr val="0066FF"/>
                </a:solidFill>
                <a:latin typeface="Times New Roman"/>
                <a:ea typeface="微软雅黑"/>
                <a:cs typeface="Times New Roman"/>
              </a:rPr>
              <a:t>证明　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方法一　因为</a:t>
            </a:r>
            <a:r>
              <a:rPr lang="en-US" altLang="zh-CN" sz="2600" i="1" kern="100" dirty="0">
                <a:latin typeface="Times New Roman"/>
                <a:ea typeface="华文细黑"/>
              </a:rPr>
              <a:t>B</a:t>
            </a:r>
            <a:r>
              <a:rPr lang="en-US" altLang="zh-CN" sz="2600" kern="100" dirty="0">
                <a:latin typeface="Times New Roman"/>
                <a:ea typeface="华文细黑"/>
              </a:rPr>
              <a:t>(2,0)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600" i="1" kern="100" dirty="0">
                <a:latin typeface="Times New Roman"/>
                <a:ea typeface="华文细黑"/>
              </a:rPr>
              <a:t>P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不为椭圆顶点</a:t>
            </a:r>
            <a:r>
              <a:rPr lang="zh-CN" altLang="zh-CN" sz="2600" kern="100" dirty="0" smtClean="0">
                <a:latin typeface="Times New Roman"/>
                <a:ea typeface="华文细黑"/>
                <a:cs typeface="Times New Roman"/>
              </a:rPr>
              <a:t>，</a:t>
            </a:r>
            <a:endParaRPr lang="en-US" altLang="zh-CN" sz="2600" kern="100" dirty="0" smtClean="0"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20" name="任意多边形 19">
            <a:hlinkClick r:id="rId5" action="ppaction://hlinksldjump"/>
          </p:cNvPr>
          <p:cNvSpPr/>
          <p:nvPr/>
        </p:nvSpPr>
        <p:spPr>
          <a:xfrm>
            <a:off x="7117358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kern="1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1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23" name="任意多边形 22">
            <a:hlinkClick r:id="rId6" action="ppaction://hlinksldjump"/>
          </p:cNvPr>
          <p:cNvSpPr/>
          <p:nvPr/>
        </p:nvSpPr>
        <p:spPr>
          <a:xfrm>
            <a:off x="7600339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>
                <a:solidFill>
                  <a:srgbClr val="0000FF"/>
                </a:solidFill>
                <a:latin typeface="Broadway" pitchFamily="82" charset="0"/>
                <a:cs typeface="Times New Roman" pitchFamily="18" charset="0"/>
              </a:rPr>
              <a:t>2</a:t>
            </a:r>
            <a:endParaRPr lang="zh-CN" altLang="en-US" sz="2200" dirty="0">
              <a:solidFill>
                <a:srgbClr val="0000FF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24" name="任意多边形 23">
            <a:hlinkClick r:id="rId7" action="ppaction://hlinksldjump"/>
          </p:cNvPr>
          <p:cNvSpPr/>
          <p:nvPr/>
        </p:nvSpPr>
        <p:spPr>
          <a:xfrm>
            <a:off x="8083320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3</a:t>
            </a:r>
            <a:endParaRPr lang="zh-CN" altLang="en-US" sz="2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25" name="任意多边形 24">
            <a:hlinkClick r:id="rId8" action="ppaction://hlinksldjump"/>
          </p:cNvPr>
          <p:cNvSpPr/>
          <p:nvPr/>
        </p:nvSpPr>
        <p:spPr>
          <a:xfrm>
            <a:off x="8566301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4</a:t>
            </a:r>
            <a:endParaRPr lang="zh-CN" altLang="en-US" sz="2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3745834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/>
          <p:cNvSpPr/>
          <p:nvPr/>
        </p:nvSpPr>
        <p:spPr>
          <a:xfrm>
            <a:off x="251520" y="123478"/>
            <a:ext cx="23391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2800" b="1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高考题型精练</a:t>
            </a:r>
            <a:endParaRPr lang="zh-CN" altLang="en-US" sz="2800" b="1" dirty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2604" y="699542"/>
            <a:ext cx="9144000" cy="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aphicFrame>
        <p:nvGraphicFramePr>
          <p:cNvPr id="23" name="对象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4227673414"/>
              </p:ext>
            </p:extLst>
          </p:nvPr>
        </p:nvGraphicFramePr>
        <p:xfrm>
          <a:off x="327025" y="846138"/>
          <a:ext cx="8634413" cy="1165225"/>
        </p:xfrm>
        <a:graphic>
          <a:graphicData uri="http://schemas.openxmlformats.org/presentationml/2006/ole">
            <p:oleObj spid="_x0000_s92264" name="文档" r:id="rId3" imgW="8640341" imgH="1169598" progId="Word.Document.12">
              <p:embed/>
            </p:oleObj>
          </a:graphicData>
        </a:graphic>
      </p:graphicFrame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2335212079"/>
              </p:ext>
            </p:extLst>
          </p:nvPr>
        </p:nvGraphicFramePr>
        <p:xfrm>
          <a:off x="327025" y="1927225"/>
          <a:ext cx="8634413" cy="1128713"/>
        </p:xfrm>
        <a:graphic>
          <a:graphicData uri="http://schemas.openxmlformats.org/presentationml/2006/ole">
            <p:oleObj spid="_x0000_s92265" name="文档" r:id="rId4" imgW="8640341" imgH="1126825" progId="Word.Document.12">
              <p:embed/>
            </p:oleObj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3006684434"/>
              </p:ext>
            </p:extLst>
          </p:nvPr>
        </p:nvGraphicFramePr>
        <p:xfrm>
          <a:off x="323528" y="2859782"/>
          <a:ext cx="8629650" cy="1123950"/>
        </p:xfrm>
        <a:graphic>
          <a:graphicData uri="http://schemas.openxmlformats.org/presentationml/2006/ole">
            <p:oleObj spid="_x0000_s92266" name="文档" r:id="rId5" imgW="8640341" imgH="1169598" progId="Word.Document.12">
              <p:embed/>
            </p:oleObj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436956924"/>
              </p:ext>
            </p:extLst>
          </p:nvPr>
        </p:nvGraphicFramePr>
        <p:xfrm>
          <a:off x="323528" y="3924647"/>
          <a:ext cx="8629650" cy="1123950"/>
        </p:xfrm>
        <a:graphic>
          <a:graphicData uri="http://schemas.openxmlformats.org/presentationml/2006/ole">
            <p:oleObj spid="_x0000_s92267" name="文档" r:id="rId6" imgW="8640341" imgH="1169598" progId="Word.Document.12">
              <p:embed/>
            </p:oleObj>
          </a:graphicData>
        </a:graphic>
      </p:graphicFrame>
      <p:sp>
        <p:nvSpPr>
          <p:cNvPr id="24" name="任意多边形 23">
            <a:hlinkClick r:id="rId7" action="ppaction://hlinksldjump"/>
          </p:cNvPr>
          <p:cNvSpPr/>
          <p:nvPr/>
        </p:nvSpPr>
        <p:spPr>
          <a:xfrm>
            <a:off x="7117358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kern="1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1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25" name="任意多边形 24">
            <a:hlinkClick r:id="rId8" action="ppaction://hlinksldjump"/>
          </p:cNvPr>
          <p:cNvSpPr/>
          <p:nvPr/>
        </p:nvSpPr>
        <p:spPr>
          <a:xfrm>
            <a:off x="7600339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>
                <a:solidFill>
                  <a:srgbClr val="0000FF"/>
                </a:solidFill>
                <a:latin typeface="Broadway" pitchFamily="82" charset="0"/>
                <a:cs typeface="Times New Roman" pitchFamily="18" charset="0"/>
              </a:rPr>
              <a:t>2</a:t>
            </a:r>
            <a:endParaRPr lang="zh-CN" altLang="en-US" sz="2200" dirty="0">
              <a:solidFill>
                <a:srgbClr val="0000FF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26" name="任意多边形 25">
            <a:hlinkClick r:id="rId9" action="ppaction://hlinksldjump"/>
          </p:cNvPr>
          <p:cNvSpPr/>
          <p:nvPr/>
        </p:nvSpPr>
        <p:spPr>
          <a:xfrm>
            <a:off x="8083320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3</a:t>
            </a:r>
            <a:endParaRPr lang="zh-CN" altLang="en-US" sz="2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27" name="任意多边形 26">
            <a:hlinkClick r:id="rId10" action="ppaction://hlinksldjump"/>
          </p:cNvPr>
          <p:cNvSpPr/>
          <p:nvPr/>
        </p:nvSpPr>
        <p:spPr>
          <a:xfrm>
            <a:off x="8566301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4</a:t>
            </a:r>
            <a:endParaRPr lang="zh-CN" altLang="en-US" sz="2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4539509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/>
          <p:cNvSpPr/>
          <p:nvPr/>
        </p:nvSpPr>
        <p:spPr>
          <a:xfrm>
            <a:off x="251520" y="123478"/>
            <a:ext cx="23391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2800" b="1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高考题型精练</a:t>
            </a:r>
            <a:endParaRPr lang="zh-CN" altLang="en-US" sz="2800" b="1" dirty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2604" y="699542"/>
            <a:ext cx="9144000" cy="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aphicFrame>
        <p:nvGraphicFramePr>
          <p:cNvPr id="23" name="对象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2461745485"/>
              </p:ext>
            </p:extLst>
          </p:nvPr>
        </p:nvGraphicFramePr>
        <p:xfrm>
          <a:off x="379223" y="843558"/>
          <a:ext cx="8634413" cy="2035175"/>
        </p:xfrm>
        <a:graphic>
          <a:graphicData uri="http://schemas.openxmlformats.org/presentationml/2006/ole">
            <p:oleObj spid="_x0000_s93251" name="文档" r:id="rId3" imgW="8640341" imgH="2036193" progId="Word.Document.12">
              <p:embed/>
            </p:oleObj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4124851696"/>
              </p:ext>
            </p:extLst>
          </p:nvPr>
        </p:nvGraphicFramePr>
        <p:xfrm>
          <a:off x="347695" y="2552873"/>
          <a:ext cx="8558213" cy="1243013"/>
        </p:xfrm>
        <a:graphic>
          <a:graphicData uri="http://schemas.openxmlformats.org/presentationml/2006/ole">
            <p:oleObj spid="_x0000_s93252" name="文档" r:id="rId4" imgW="8563989" imgH="1247236" progId="Word.Document.12">
              <p:embed/>
            </p:oleObj>
          </a:graphicData>
        </a:graphic>
      </p:graphicFrame>
      <p:sp>
        <p:nvSpPr>
          <p:cNvPr id="22" name="任意多边形 21">
            <a:hlinkClick r:id="rId5" action="ppaction://hlinksldjump"/>
          </p:cNvPr>
          <p:cNvSpPr/>
          <p:nvPr/>
        </p:nvSpPr>
        <p:spPr>
          <a:xfrm>
            <a:off x="7117358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kern="1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1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24" name="任意多边形 23">
            <a:hlinkClick r:id="rId6" action="ppaction://hlinksldjump"/>
          </p:cNvPr>
          <p:cNvSpPr/>
          <p:nvPr/>
        </p:nvSpPr>
        <p:spPr>
          <a:xfrm>
            <a:off x="7600339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>
                <a:solidFill>
                  <a:srgbClr val="0000FF"/>
                </a:solidFill>
                <a:latin typeface="Broadway" pitchFamily="82" charset="0"/>
                <a:cs typeface="Times New Roman" pitchFamily="18" charset="0"/>
              </a:rPr>
              <a:t>2</a:t>
            </a:r>
            <a:endParaRPr lang="zh-CN" altLang="en-US" sz="2200" dirty="0">
              <a:solidFill>
                <a:srgbClr val="0000FF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25" name="任意多边形 24">
            <a:hlinkClick r:id="rId7" action="ppaction://hlinksldjump"/>
          </p:cNvPr>
          <p:cNvSpPr/>
          <p:nvPr/>
        </p:nvSpPr>
        <p:spPr>
          <a:xfrm>
            <a:off x="8083320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3</a:t>
            </a:r>
            <a:endParaRPr lang="zh-CN" altLang="en-US" sz="2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26" name="任意多边形 25">
            <a:hlinkClick r:id="rId8" action="ppaction://hlinksldjump"/>
          </p:cNvPr>
          <p:cNvSpPr/>
          <p:nvPr/>
        </p:nvSpPr>
        <p:spPr>
          <a:xfrm>
            <a:off x="8566301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4</a:t>
            </a:r>
            <a:endParaRPr lang="zh-CN" altLang="en-US" sz="2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2226798589"/>
              </p:ext>
            </p:extLst>
          </p:nvPr>
        </p:nvGraphicFramePr>
        <p:xfrm>
          <a:off x="288478" y="3651870"/>
          <a:ext cx="8558213" cy="1243013"/>
        </p:xfrm>
        <a:graphic>
          <a:graphicData uri="http://schemas.openxmlformats.org/presentationml/2006/ole">
            <p:oleObj spid="_x0000_s93253" name="文档" r:id="rId9" imgW="8563989" imgH="1245798" progId="Word.Document.12">
              <p:embed/>
            </p:oleObj>
          </a:graphicData>
        </a:graphic>
      </p:graphicFrame>
    </p:spTree>
    <p:extLst>
      <p:ext uri="{BB962C8B-B14F-4D97-AF65-F5344CB8AC3E}">
        <p14:creationId xmlns:p14="http://schemas.microsoft.com/office/powerpoint/2010/main" xmlns="" val="12086358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/>
          <p:cNvSpPr/>
          <p:nvPr/>
        </p:nvSpPr>
        <p:spPr>
          <a:xfrm>
            <a:off x="251520" y="123478"/>
            <a:ext cx="23391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2800" b="1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高考题型精练</a:t>
            </a:r>
            <a:endParaRPr lang="zh-CN" altLang="en-US" sz="2800" b="1" dirty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2604" y="699542"/>
            <a:ext cx="9144000" cy="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1632248081"/>
              </p:ext>
            </p:extLst>
          </p:nvPr>
        </p:nvGraphicFramePr>
        <p:xfrm>
          <a:off x="380296" y="828318"/>
          <a:ext cx="8558213" cy="2035175"/>
        </p:xfrm>
        <a:graphic>
          <a:graphicData uri="http://schemas.openxmlformats.org/presentationml/2006/ole">
            <p:oleObj spid="_x0000_s94284" name="文档" r:id="rId3" imgW="8563989" imgH="2036193" progId="Word.Document.12">
              <p:embed/>
            </p:oleObj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289391588"/>
              </p:ext>
            </p:extLst>
          </p:nvPr>
        </p:nvGraphicFramePr>
        <p:xfrm>
          <a:off x="380296" y="2771418"/>
          <a:ext cx="8558213" cy="1235075"/>
        </p:xfrm>
        <a:graphic>
          <a:graphicData uri="http://schemas.openxmlformats.org/presentationml/2006/ole">
            <p:oleObj spid="_x0000_s94285" name="文档" r:id="rId4" imgW="8563989" imgH="1232499" progId="Word.Document.12">
              <p:embed/>
            </p:oleObj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3091094405"/>
              </p:ext>
            </p:extLst>
          </p:nvPr>
        </p:nvGraphicFramePr>
        <p:xfrm>
          <a:off x="380296" y="3792180"/>
          <a:ext cx="8207375" cy="1143000"/>
        </p:xfrm>
        <a:graphic>
          <a:graphicData uri="http://schemas.openxmlformats.org/presentationml/2006/ole">
            <p:oleObj spid="_x0000_s94286" name="文档" r:id="rId5" imgW="8214573" imgH="1144335" progId="Word.Document.12">
              <p:embed/>
            </p:oleObj>
          </a:graphicData>
        </a:graphic>
      </p:graphicFrame>
      <p:sp>
        <p:nvSpPr>
          <p:cNvPr id="22" name="任意多边形 21">
            <a:hlinkClick r:id="rId6" action="ppaction://hlinksldjump"/>
          </p:cNvPr>
          <p:cNvSpPr/>
          <p:nvPr/>
        </p:nvSpPr>
        <p:spPr>
          <a:xfrm>
            <a:off x="7117358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kern="1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1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24" name="任意多边形 23">
            <a:hlinkClick r:id="rId7" action="ppaction://hlinksldjump"/>
          </p:cNvPr>
          <p:cNvSpPr/>
          <p:nvPr/>
        </p:nvSpPr>
        <p:spPr>
          <a:xfrm>
            <a:off x="7600339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>
                <a:solidFill>
                  <a:srgbClr val="0000FF"/>
                </a:solidFill>
                <a:latin typeface="Broadway" pitchFamily="82" charset="0"/>
                <a:cs typeface="Times New Roman" pitchFamily="18" charset="0"/>
              </a:rPr>
              <a:t>2</a:t>
            </a:r>
            <a:endParaRPr lang="zh-CN" altLang="en-US" sz="2200" dirty="0">
              <a:solidFill>
                <a:srgbClr val="0000FF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25" name="任意多边形 24">
            <a:hlinkClick r:id="rId8" action="ppaction://hlinksldjump"/>
          </p:cNvPr>
          <p:cNvSpPr/>
          <p:nvPr/>
        </p:nvSpPr>
        <p:spPr>
          <a:xfrm>
            <a:off x="8083320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3</a:t>
            </a:r>
            <a:endParaRPr lang="zh-CN" altLang="en-US" sz="2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26" name="任意多边形 25">
            <a:hlinkClick r:id="rId9" action="ppaction://hlinksldjump"/>
          </p:cNvPr>
          <p:cNvSpPr/>
          <p:nvPr/>
        </p:nvSpPr>
        <p:spPr>
          <a:xfrm>
            <a:off x="8566301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4</a:t>
            </a:r>
            <a:endParaRPr lang="zh-CN" altLang="en-US" sz="2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9561204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/>
          <p:cNvSpPr/>
          <p:nvPr/>
        </p:nvSpPr>
        <p:spPr>
          <a:xfrm>
            <a:off x="251520" y="123478"/>
            <a:ext cx="23391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2800" b="1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高考题型精练</a:t>
            </a:r>
            <a:endParaRPr lang="zh-CN" altLang="en-US" sz="2800" b="1" dirty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2604" y="699542"/>
            <a:ext cx="9144000" cy="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79867437"/>
              </p:ext>
            </p:extLst>
          </p:nvPr>
        </p:nvGraphicFramePr>
        <p:xfrm>
          <a:off x="323850" y="843558"/>
          <a:ext cx="8534400" cy="1095375"/>
        </p:xfrm>
        <a:graphic>
          <a:graphicData uri="http://schemas.openxmlformats.org/presentationml/2006/ole">
            <p:oleObj spid="_x0000_s95358" name="文档" r:id="rId3" imgW="8563989" imgH="1095195" progId="Word.Document.12">
              <p:embed/>
            </p:oleObj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476319285"/>
              </p:ext>
            </p:extLst>
          </p:nvPr>
        </p:nvGraphicFramePr>
        <p:xfrm>
          <a:off x="327025" y="1563638"/>
          <a:ext cx="8550275" cy="1082675"/>
        </p:xfrm>
        <a:graphic>
          <a:graphicData uri="http://schemas.openxmlformats.org/presentationml/2006/ole">
            <p:oleObj spid="_x0000_s95359" name="文档" r:id="rId4" imgW="8563989" imgH="1080099" progId="Word.Document.12">
              <p:embed/>
            </p:oleObj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2684881889"/>
              </p:ext>
            </p:extLst>
          </p:nvPr>
        </p:nvGraphicFramePr>
        <p:xfrm>
          <a:off x="327025" y="2281064"/>
          <a:ext cx="8215313" cy="1150937"/>
        </p:xfrm>
        <a:graphic>
          <a:graphicData uri="http://schemas.openxmlformats.org/presentationml/2006/ole">
            <p:oleObj spid="_x0000_s95360" name="文档" r:id="rId5" imgW="8214573" imgH="1151904" progId="Word.Document.12">
              <p:embed/>
            </p:oleObj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2410240414"/>
              </p:ext>
            </p:extLst>
          </p:nvPr>
        </p:nvGraphicFramePr>
        <p:xfrm>
          <a:off x="327025" y="3066876"/>
          <a:ext cx="8207375" cy="1127125"/>
        </p:xfrm>
        <a:graphic>
          <a:graphicData uri="http://schemas.openxmlformats.org/presentationml/2006/ole">
            <p:oleObj spid="_x0000_s95361" name="文档" r:id="rId6" imgW="8214573" imgH="1128837" progId="Word.Document.12">
              <p:embed/>
            </p:oleObj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927354342"/>
              </p:ext>
            </p:extLst>
          </p:nvPr>
        </p:nvGraphicFramePr>
        <p:xfrm>
          <a:off x="327025" y="3881264"/>
          <a:ext cx="8215313" cy="1219200"/>
        </p:xfrm>
        <a:graphic>
          <a:graphicData uri="http://schemas.openxmlformats.org/presentationml/2006/ole">
            <p:oleObj spid="_x0000_s95362" name="文档" r:id="rId7" imgW="8214573" imgH="1220384" progId="Word.Document.12">
              <p:embed/>
            </p:oleObj>
          </a:graphicData>
        </a:graphic>
      </p:graphicFrame>
      <p:sp>
        <p:nvSpPr>
          <p:cNvPr id="22" name="任意多边形 21">
            <a:hlinkClick r:id="rId8" action="ppaction://hlinksldjump"/>
          </p:cNvPr>
          <p:cNvSpPr/>
          <p:nvPr/>
        </p:nvSpPr>
        <p:spPr>
          <a:xfrm>
            <a:off x="7117358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kern="1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1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23" name="任意多边形 22">
            <a:hlinkClick r:id="rId9" action="ppaction://hlinksldjump"/>
          </p:cNvPr>
          <p:cNvSpPr/>
          <p:nvPr/>
        </p:nvSpPr>
        <p:spPr>
          <a:xfrm>
            <a:off x="7600339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>
                <a:solidFill>
                  <a:srgbClr val="0000FF"/>
                </a:solidFill>
                <a:latin typeface="Broadway" pitchFamily="82" charset="0"/>
                <a:cs typeface="Times New Roman" pitchFamily="18" charset="0"/>
              </a:rPr>
              <a:t>2</a:t>
            </a:r>
            <a:endParaRPr lang="zh-CN" altLang="en-US" sz="2200" dirty="0">
              <a:solidFill>
                <a:srgbClr val="0000FF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24" name="任意多边形 23">
            <a:hlinkClick r:id="rId10" action="ppaction://hlinksldjump"/>
          </p:cNvPr>
          <p:cNvSpPr/>
          <p:nvPr/>
        </p:nvSpPr>
        <p:spPr>
          <a:xfrm>
            <a:off x="8083320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3</a:t>
            </a:r>
            <a:endParaRPr lang="zh-CN" altLang="en-US" sz="2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25" name="任意多边形 24">
            <a:hlinkClick r:id="rId11" action="ppaction://hlinksldjump"/>
          </p:cNvPr>
          <p:cNvSpPr/>
          <p:nvPr/>
        </p:nvSpPr>
        <p:spPr>
          <a:xfrm>
            <a:off x="8566301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4</a:t>
            </a:r>
            <a:endParaRPr lang="zh-CN" altLang="en-US" sz="2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5794284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/>
          <p:cNvSpPr/>
          <p:nvPr/>
        </p:nvSpPr>
        <p:spPr>
          <a:xfrm>
            <a:off x="251520" y="123478"/>
            <a:ext cx="23391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2800" b="1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高考题型精练</a:t>
            </a:r>
            <a:endParaRPr lang="zh-CN" altLang="en-US" sz="2800" b="1" dirty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2604" y="699542"/>
            <a:ext cx="9144000" cy="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4246582052"/>
              </p:ext>
            </p:extLst>
          </p:nvPr>
        </p:nvGraphicFramePr>
        <p:xfrm>
          <a:off x="467544" y="1259154"/>
          <a:ext cx="8382000" cy="2041525"/>
        </p:xfrm>
        <a:graphic>
          <a:graphicData uri="http://schemas.openxmlformats.org/presentationml/2006/ole">
            <p:oleObj spid="_x0000_s100415" name="文档" r:id="rId3" imgW="8563989" imgH="2084717" progId="Word.Document.12">
              <p:embed/>
            </p:oleObj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3828889180"/>
              </p:ext>
            </p:extLst>
          </p:nvPr>
        </p:nvGraphicFramePr>
        <p:xfrm>
          <a:off x="485339" y="3315408"/>
          <a:ext cx="8048769" cy="1344574"/>
        </p:xfrm>
        <a:graphic>
          <a:graphicData uri="http://schemas.openxmlformats.org/presentationml/2006/ole">
            <p:oleObj spid="_x0000_s100416" name="文档" r:id="rId4" imgW="8214573" imgH="1377887" progId="Word.Document.12">
              <p:embed/>
            </p:oleObj>
          </a:graphicData>
        </a:graphic>
      </p:graphicFrame>
      <p:sp>
        <p:nvSpPr>
          <p:cNvPr id="22" name="任意多边形 21">
            <a:hlinkClick r:id="rId5" action="ppaction://hlinksldjump"/>
          </p:cNvPr>
          <p:cNvSpPr/>
          <p:nvPr/>
        </p:nvSpPr>
        <p:spPr>
          <a:xfrm>
            <a:off x="7117358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kern="1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1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23" name="任意多边形 22">
            <a:hlinkClick r:id="rId6" action="ppaction://hlinksldjump"/>
          </p:cNvPr>
          <p:cNvSpPr/>
          <p:nvPr/>
        </p:nvSpPr>
        <p:spPr>
          <a:xfrm>
            <a:off x="7600339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>
                <a:solidFill>
                  <a:srgbClr val="0000FF"/>
                </a:solidFill>
                <a:latin typeface="Broadway" pitchFamily="82" charset="0"/>
                <a:cs typeface="Times New Roman" pitchFamily="18" charset="0"/>
              </a:rPr>
              <a:t>2</a:t>
            </a:r>
            <a:endParaRPr lang="zh-CN" altLang="en-US" sz="2200" dirty="0">
              <a:solidFill>
                <a:srgbClr val="0000FF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24" name="任意多边形 23">
            <a:hlinkClick r:id="rId7" action="ppaction://hlinksldjump"/>
          </p:cNvPr>
          <p:cNvSpPr/>
          <p:nvPr/>
        </p:nvSpPr>
        <p:spPr>
          <a:xfrm>
            <a:off x="8083320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3</a:t>
            </a:r>
            <a:endParaRPr lang="zh-CN" altLang="en-US" sz="2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25" name="任意多边形 24">
            <a:hlinkClick r:id="rId8" action="ppaction://hlinksldjump"/>
          </p:cNvPr>
          <p:cNvSpPr/>
          <p:nvPr/>
        </p:nvSpPr>
        <p:spPr>
          <a:xfrm>
            <a:off x="8566301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4</a:t>
            </a:r>
            <a:endParaRPr lang="zh-CN" altLang="en-US" sz="2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813346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/>
          <p:cNvSpPr/>
          <p:nvPr/>
        </p:nvSpPr>
        <p:spPr>
          <a:xfrm>
            <a:off x="251520" y="123478"/>
            <a:ext cx="23391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2800" b="1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高考题型精练</a:t>
            </a:r>
            <a:endParaRPr lang="zh-CN" altLang="en-US" sz="2800" b="1" dirty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2604" y="699542"/>
            <a:ext cx="9144000" cy="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3960258138"/>
              </p:ext>
            </p:extLst>
          </p:nvPr>
        </p:nvGraphicFramePr>
        <p:xfrm>
          <a:off x="323528" y="843558"/>
          <a:ext cx="8382000" cy="2005013"/>
        </p:xfrm>
        <a:graphic>
          <a:graphicData uri="http://schemas.openxmlformats.org/presentationml/2006/ole">
            <p:oleObj spid="_x0000_s96355" name="文档" r:id="rId3" imgW="8563989" imgH="2044820" progId="Word.Document.12">
              <p:embed/>
            </p:oleObj>
          </a:graphicData>
        </a:graphic>
      </p:graphicFrame>
      <p:sp>
        <p:nvSpPr>
          <p:cNvPr id="20" name="任意多边形 19">
            <a:hlinkClick r:id="rId4" action="ppaction://hlinksldjump"/>
          </p:cNvPr>
          <p:cNvSpPr/>
          <p:nvPr/>
        </p:nvSpPr>
        <p:spPr>
          <a:xfrm>
            <a:off x="7117358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kern="1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1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22" name="任意多边形 21">
            <a:hlinkClick r:id="rId5" action="ppaction://hlinksldjump"/>
          </p:cNvPr>
          <p:cNvSpPr/>
          <p:nvPr/>
        </p:nvSpPr>
        <p:spPr>
          <a:xfrm>
            <a:off x="7600339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>
                <a:solidFill>
                  <a:srgbClr val="0000FF"/>
                </a:solidFill>
                <a:latin typeface="Broadway" pitchFamily="82" charset="0"/>
                <a:cs typeface="Times New Roman" pitchFamily="18" charset="0"/>
              </a:rPr>
              <a:t>2</a:t>
            </a:r>
            <a:endParaRPr lang="zh-CN" altLang="en-US" sz="2200" dirty="0">
              <a:solidFill>
                <a:srgbClr val="0000FF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23" name="任意多边形 22">
            <a:hlinkClick r:id="rId6" action="ppaction://hlinksldjump"/>
          </p:cNvPr>
          <p:cNvSpPr/>
          <p:nvPr/>
        </p:nvSpPr>
        <p:spPr>
          <a:xfrm>
            <a:off x="8083320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3</a:t>
            </a:r>
            <a:endParaRPr lang="zh-CN" altLang="en-US" sz="2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24" name="任意多边形 23">
            <a:hlinkClick r:id="rId7" action="ppaction://hlinksldjump"/>
          </p:cNvPr>
          <p:cNvSpPr/>
          <p:nvPr/>
        </p:nvSpPr>
        <p:spPr>
          <a:xfrm>
            <a:off x="8566301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4</a:t>
            </a:r>
            <a:endParaRPr lang="zh-CN" altLang="en-US" sz="2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graphicFrame>
        <p:nvGraphicFramePr>
          <p:cNvPr id="12" name="对象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1733550868"/>
              </p:ext>
            </p:extLst>
          </p:nvPr>
        </p:nvGraphicFramePr>
        <p:xfrm>
          <a:off x="323528" y="2550691"/>
          <a:ext cx="8382000" cy="1187450"/>
        </p:xfrm>
        <a:graphic>
          <a:graphicData uri="http://schemas.openxmlformats.org/presentationml/2006/ole">
            <p:oleObj spid="_x0000_s96356" name="文档" r:id="rId8" imgW="8677796" imgH="1223513" progId="Word.Document.12">
              <p:embed/>
            </p:oleObj>
          </a:graphicData>
        </a:graphic>
      </p:graphicFrame>
      <p:graphicFrame>
        <p:nvGraphicFramePr>
          <p:cNvPr id="13" name="对象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3318930468"/>
              </p:ext>
            </p:extLst>
          </p:nvPr>
        </p:nvGraphicFramePr>
        <p:xfrm>
          <a:off x="323528" y="3621410"/>
          <a:ext cx="8382000" cy="1187450"/>
        </p:xfrm>
        <a:graphic>
          <a:graphicData uri="http://schemas.openxmlformats.org/presentationml/2006/ole">
            <p:oleObj spid="_x0000_s96357" name="文档" r:id="rId9" imgW="8563989" imgH="1222075" progId="Word.Document.12">
              <p:embed/>
            </p:oleObj>
          </a:graphicData>
        </a:graphic>
      </p:graphicFrame>
      <p:graphicFrame>
        <p:nvGraphicFramePr>
          <p:cNvPr id="14" name="对象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2185063946"/>
              </p:ext>
            </p:extLst>
          </p:nvPr>
        </p:nvGraphicFramePr>
        <p:xfrm>
          <a:off x="4976266" y="3664108"/>
          <a:ext cx="2332038" cy="1189038"/>
        </p:xfrm>
        <a:graphic>
          <a:graphicData uri="http://schemas.openxmlformats.org/presentationml/2006/ole">
            <p:oleObj spid="_x0000_s96358" name="文档" r:id="rId10" imgW="2414998" imgH="1227394" progId="Word.Document.12">
              <p:embed/>
            </p:oleObj>
          </a:graphicData>
        </a:graphic>
      </p:graphicFrame>
    </p:spTree>
    <p:extLst>
      <p:ext uri="{BB962C8B-B14F-4D97-AF65-F5344CB8AC3E}">
        <p14:creationId xmlns:p14="http://schemas.microsoft.com/office/powerpoint/2010/main" xmlns="" val="37166544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/>
          <p:cNvSpPr/>
          <p:nvPr/>
        </p:nvSpPr>
        <p:spPr>
          <a:xfrm>
            <a:off x="251520" y="123478"/>
            <a:ext cx="23391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2800" b="1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高考题型精练</a:t>
            </a:r>
            <a:endParaRPr lang="zh-CN" altLang="en-US" sz="2800" b="1" dirty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2604" y="699542"/>
            <a:ext cx="9144000" cy="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任意多边形 19">
            <a:hlinkClick r:id="rId3" action="ppaction://hlinksldjump"/>
          </p:cNvPr>
          <p:cNvSpPr/>
          <p:nvPr/>
        </p:nvSpPr>
        <p:spPr>
          <a:xfrm>
            <a:off x="7117358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kern="1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1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22" name="任意多边形 21">
            <a:hlinkClick r:id="rId4" action="ppaction://hlinksldjump"/>
          </p:cNvPr>
          <p:cNvSpPr/>
          <p:nvPr/>
        </p:nvSpPr>
        <p:spPr>
          <a:xfrm>
            <a:off x="7600339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>
                <a:solidFill>
                  <a:srgbClr val="0000FF"/>
                </a:solidFill>
                <a:latin typeface="Broadway" pitchFamily="82" charset="0"/>
                <a:cs typeface="Times New Roman" pitchFamily="18" charset="0"/>
              </a:rPr>
              <a:t>2</a:t>
            </a:r>
            <a:endParaRPr lang="zh-CN" altLang="en-US" sz="2200" dirty="0">
              <a:solidFill>
                <a:srgbClr val="0000FF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23" name="任意多边形 22">
            <a:hlinkClick r:id="rId5" action="ppaction://hlinksldjump"/>
          </p:cNvPr>
          <p:cNvSpPr/>
          <p:nvPr/>
        </p:nvSpPr>
        <p:spPr>
          <a:xfrm>
            <a:off x="8083320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3</a:t>
            </a:r>
            <a:endParaRPr lang="zh-CN" altLang="en-US" sz="2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24" name="任意多边形 23">
            <a:hlinkClick r:id="rId6" action="ppaction://hlinksldjump"/>
          </p:cNvPr>
          <p:cNvSpPr/>
          <p:nvPr/>
        </p:nvSpPr>
        <p:spPr>
          <a:xfrm>
            <a:off x="8566301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4</a:t>
            </a:r>
            <a:endParaRPr lang="zh-CN" altLang="en-US" sz="2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1623163120"/>
              </p:ext>
            </p:extLst>
          </p:nvPr>
        </p:nvGraphicFramePr>
        <p:xfrm>
          <a:off x="327025" y="846138"/>
          <a:ext cx="8299450" cy="1189037"/>
        </p:xfrm>
        <a:graphic>
          <a:graphicData uri="http://schemas.openxmlformats.org/presentationml/2006/ole">
            <p:oleObj spid="_x0000_s101472" name="文档" r:id="rId7" imgW="8591360" imgH="1223513" progId="Word.Document.12">
              <p:embed/>
            </p:oleObj>
          </a:graphicData>
        </a:graphic>
      </p:graphicFrame>
      <p:graphicFrame>
        <p:nvGraphicFramePr>
          <p:cNvPr id="12" name="对象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1365308975"/>
              </p:ext>
            </p:extLst>
          </p:nvPr>
        </p:nvGraphicFramePr>
        <p:xfrm>
          <a:off x="327025" y="1851025"/>
          <a:ext cx="8237538" cy="1174750"/>
        </p:xfrm>
        <a:graphic>
          <a:graphicData uri="http://schemas.openxmlformats.org/presentationml/2006/ole">
            <p:oleObj spid="_x0000_s101473" name="文档" r:id="rId8" imgW="8591360" imgH="1222075" progId="Word.Document.12">
              <p:embed/>
            </p:oleObj>
          </a:graphicData>
        </a:graphic>
      </p:graphicFrame>
      <p:graphicFrame>
        <p:nvGraphicFramePr>
          <p:cNvPr id="13" name="对象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3730902341"/>
              </p:ext>
            </p:extLst>
          </p:nvPr>
        </p:nvGraphicFramePr>
        <p:xfrm>
          <a:off x="327025" y="2855912"/>
          <a:ext cx="8237538" cy="1174750"/>
        </p:xfrm>
        <a:graphic>
          <a:graphicData uri="http://schemas.openxmlformats.org/presentationml/2006/ole">
            <p:oleObj spid="_x0000_s101474" name="文档" r:id="rId9" imgW="8591360" imgH="1220278" progId="Word.Document.12">
              <p:embed/>
            </p:oleObj>
          </a:graphicData>
        </a:graphic>
      </p:graphicFrame>
      <p:graphicFrame>
        <p:nvGraphicFramePr>
          <p:cNvPr id="14" name="对象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3467595884"/>
              </p:ext>
            </p:extLst>
          </p:nvPr>
        </p:nvGraphicFramePr>
        <p:xfrm>
          <a:off x="327025" y="3863975"/>
          <a:ext cx="8153400" cy="1401763"/>
        </p:xfrm>
        <a:graphic>
          <a:graphicData uri="http://schemas.openxmlformats.org/presentationml/2006/ole">
            <p:oleObj spid="_x0000_s101475" name="文档" r:id="rId10" imgW="8591360" imgH="1477274" progId="Word.Document.12">
              <p:embed/>
            </p:oleObj>
          </a:graphicData>
        </a:graphic>
      </p:graphicFrame>
      <p:graphicFrame>
        <p:nvGraphicFramePr>
          <p:cNvPr id="15" name="对象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799081407"/>
              </p:ext>
            </p:extLst>
          </p:nvPr>
        </p:nvGraphicFramePr>
        <p:xfrm>
          <a:off x="5865515" y="4114398"/>
          <a:ext cx="1874837" cy="990600"/>
        </p:xfrm>
        <a:graphic>
          <a:graphicData uri="http://schemas.openxmlformats.org/presentationml/2006/ole">
            <p:oleObj spid="_x0000_s101476" name="文档" r:id="rId11" imgW="1990304" imgH="1055040" progId="Word.Document.12">
              <p:embed/>
            </p:oleObj>
          </a:graphicData>
        </a:graphic>
      </p:graphicFrame>
    </p:spTree>
    <p:extLst>
      <p:ext uri="{BB962C8B-B14F-4D97-AF65-F5344CB8AC3E}">
        <p14:creationId xmlns:p14="http://schemas.microsoft.com/office/powerpoint/2010/main" xmlns="" val="29470908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4015288633"/>
              </p:ext>
            </p:extLst>
          </p:nvPr>
        </p:nvGraphicFramePr>
        <p:xfrm>
          <a:off x="251520" y="411510"/>
          <a:ext cx="8634413" cy="854075"/>
        </p:xfrm>
        <a:graphic>
          <a:graphicData uri="http://schemas.openxmlformats.org/presentationml/2006/ole">
            <p:oleObj spid="_x0000_s30755" name="文档" r:id="rId3" imgW="8640341" imgH="851140" progId="Word.Document.12">
              <p:embed/>
            </p:oleObj>
          </a:graphicData>
        </a:graphic>
      </p:graphicFrame>
      <p:sp>
        <p:nvSpPr>
          <p:cNvPr id="6" name="矩形 5"/>
          <p:cNvSpPr/>
          <p:nvPr/>
        </p:nvSpPr>
        <p:spPr>
          <a:xfrm>
            <a:off x="179512" y="1114589"/>
            <a:ext cx="8647507" cy="3693319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当直线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l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的倾斜角变化时，探求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λ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μ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的值是否为定值？若是，求出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λ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μ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的值；否则，请说明理由．</a:t>
            </a:r>
            <a:endParaRPr lang="zh-CN" altLang="zh-CN" sz="26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600" b="1" kern="100" dirty="0">
                <a:solidFill>
                  <a:srgbClr val="0066FF"/>
                </a:solidFill>
                <a:latin typeface="Times New Roman"/>
                <a:ea typeface="微软雅黑"/>
                <a:cs typeface="Times New Roman"/>
              </a:rPr>
              <a:t>解　</a:t>
            </a:r>
            <a:r>
              <a:rPr lang="en-US" altLang="zh-CN" sz="2600" kern="100" dirty="0">
                <a:latin typeface="宋体"/>
                <a:ea typeface="华文细黑"/>
                <a:cs typeface="Times New Roman"/>
              </a:rPr>
              <a:t>∵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直线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l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与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y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轴相交于点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M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，故斜率存在，</a:t>
            </a:r>
            <a:endParaRPr lang="zh-CN" altLang="zh-CN" sz="26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又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F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坐标为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(1,0)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，设直线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l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方程</a:t>
            </a:r>
            <a:r>
              <a:rPr lang="zh-CN" altLang="zh-CN" sz="2600" kern="100" dirty="0" smtClean="0">
                <a:latin typeface="Times New Roman"/>
                <a:ea typeface="华文细黑"/>
                <a:cs typeface="Times New Roman"/>
              </a:rPr>
              <a:t>为</a:t>
            </a:r>
            <a:r>
              <a:rPr lang="en-US" altLang="zh-CN" sz="2600" i="1" kern="100" dirty="0" smtClean="0">
                <a:latin typeface="Times New Roman"/>
                <a:ea typeface="华文细黑"/>
                <a:cs typeface="Courier New"/>
              </a:rPr>
              <a:t>y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k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x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1)</a:t>
            </a:r>
            <a:r>
              <a:rPr lang="zh-CN" altLang="zh-CN" sz="2600" kern="100" dirty="0" smtClean="0">
                <a:latin typeface="Times New Roman"/>
                <a:ea typeface="华文细黑"/>
                <a:cs typeface="Times New Roman"/>
              </a:rPr>
              <a:t>，</a:t>
            </a:r>
            <a:endParaRPr lang="en-US" altLang="zh-CN" sz="26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600" kern="100" dirty="0" smtClean="0">
                <a:latin typeface="Times New Roman"/>
                <a:ea typeface="华文细黑"/>
                <a:cs typeface="Times New Roman"/>
              </a:rPr>
              <a:t>求得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l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与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y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轴交于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M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(0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，－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k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，</a:t>
            </a:r>
            <a:endParaRPr lang="zh-CN" altLang="zh-CN" sz="26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设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l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交椭圆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x</a:t>
            </a:r>
            <a:r>
              <a:rPr lang="en-US" altLang="zh-CN" sz="2600" kern="100" baseline="-25000" dirty="0">
                <a:latin typeface="Times New Roman"/>
                <a:ea typeface="华文细黑"/>
                <a:cs typeface="Courier New"/>
              </a:rPr>
              <a:t>1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y</a:t>
            </a:r>
            <a:r>
              <a:rPr lang="en-US" altLang="zh-CN" sz="2600" kern="100" baseline="-25000" dirty="0">
                <a:latin typeface="Times New Roman"/>
                <a:ea typeface="华文细黑"/>
                <a:cs typeface="Courier New"/>
              </a:rPr>
              <a:t>1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B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x</a:t>
            </a:r>
            <a:r>
              <a:rPr lang="en-US" altLang="zh-CN" sz="26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y</a:t>
            </a:r>
            <a:r>
              <a:rPr lang="en-US" altLang="zh-CN" sz="26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600" kern="100" dirty="0" smtClean="0">
                <a:latin typeface="Times New Roman"/>
                <a:ea typeface="华文细黑"/>
                <a:cs typeface="Times New Roman"/>
              </a:rPr>
              <a:t>，</a:t>
            </a:r>
            <a:endParaRPr lang="zh-CN" altLang="zh-CN" sz="2600" kern="100" dirty="0">
              <a:latin typeface="宋体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4447489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/>
          <p:cNvSpPr/>
          <p:nvPr/>
        </p:nvSpPr>
        <p:spPr>
          <a:xfrm>
            <a:off x="251520" y="123478"/>
            <a:ext cx="23391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2800" b="1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高考题型精练</a:t>
            </a:r>
            <a:endParaRPr lang="zh-CN" altLang="en-US" sz="2800" b="1" dirty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22" name="直接连接符 21"/>
          <p:cNvCxnSpPr/>
          <p:nvPr/>
        </p:nvCxnSpPr>
        <p:spPr>
          <a:xfrm>
            <a:off x="2604" y="699542"/>
            <a:ext cx="9144000" cy="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aphicFrame>
        <p:nvGraphicFramePr>
          <p:cNvPr id="25" name="对象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1755139132"/>
              </p:ext>
            </p:extLst>
          </p:nvPr>
        </p:nvGraphicFramePr>
        <p:xfrm>
          <a:off x="179512" y="863903"/>
          <a:ext cx="8740775" cy="2795587"/>
        </p:xfrm>
        <a:graphic>
          <a:graphicData uri="http://schemas.openxmlformats.org/presentationml/2006/ole">
            <p:oleObj spid="_x0000_s37923" name="文档" r:id="rId3" imgW="8750907" imgH="2792083" progId="Word.Document.12">
              <p:embed/>
            </p:oleObj>
          </a:graphicData>
        </a:graphic>
      </p:graphicFrame>
      <p:sp>
        <p:nvSpPr>
          <p:cNvPr id="3" name="矩形 2"/>
          <p:cNvSpPr/>
          <p:nvPr/>
        </p:nvSpPr>
        <p:spPr>
          <a:xfrm>
            <a:off x="100145" y="3353331"/>
            <a:ext cx="3906839" cy="61657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(1)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求该椭圆的标准方程；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24" name="任意多边形 23">
            <a:hlinkClick r:id="rId4" action="ppaction://hlinksldjump"/>
          </p:cNvPr>
          <p:cNvSpPr/>
          <p:nvPr/>
        </p:nvSpPr>
        <p:spPr>
          <a:xfrm>
            <a:off x="7117358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kern="1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1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26" name="任意多边形 25">
            <a:hlinkClick r:id="rId5" action="ppaction://hlinksldjump"/>
          </p:cNvPr>
          <p:cNvSpPr/>
          <p:nvPr/>
        </p:nvSpPr>
        <p:spPr>
          <a:xfrm>
            <a:off x="7600339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2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27" name="任意多边形 26">
            <a:hlinkClick r:id="rId6" action="ppaction://hlinksldjump"/>
          </p:cNvPr>
          <p:cNvSpPr/>
          <p:nvPr/>
        </p:nvSpPr>
        <p:spPr>
          <a:xfrm>
            <a:off x="8083320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>
                <a:solidFill>
                  <a:srgbClr val="0000FF"/>
                </a:solidFill>
                <a:latin typeface="Broadway" pitchFamily="82" charset="0"/>
                <a:cs typeface="Times New Roman" pitchFamily="18" charset="0"/>
              </a:rPr>
              <a:t>3</a:t>
            </a:r>
            <a:endParaRPr lang="zh-CN" altLang="en-US" sz="2200" dirty="0">
              <a:solidFill>
                <a:srgbClr val="0000FF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28" name="任意多边形 27">
            <a:hlinkClick r:id="rId7" action="ppaction://hlinksldjump"/>
          </p:cNvPr>
          <p:cNvSpPr/>
          <p:nvPr/>
        </p:nvSpPr>
        <p:spPr>
          <a:xfrm>
            <a:off x="8566301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4</a:t>
            </a:r>
            <a:endParaRPr lang="zh-CN" altLang="en-US" sz="2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pic>
        <p:nvPicPr>
          <p:cNvPr id="37910" name="Picture 22" descr="-230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413804" y="2643758"/>
            <a:ext cx="2445835" cy="18479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20146306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/>
          <p:cNvSpPr/>
          <p:nvPr/>
        </p:nvSpPr>
        <p:spPr>
          <a:xfrm>
            <a:off x="251520" y="123478"/>
            <a:ext cx="23391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2800" b="1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高考题型精练</a:t>
            </a:r>
            <a:endParaRPr lang="zh-CN" altLang="en-US" sz="2800" b="1" dirty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22" name="直接连接符 21"/>
          <p:cNvCxnSpPr/>
          <p:nvPr/>
        </p:nvCxnSpPr>
        <p:spPr>
          <a:xfrm>
            <a:off x="2604" y="699542"/>
            <a:ext cx="9144000" cy="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aphicFrame>
        <p:nvGraphicFramePr>
          <p:cNvPr id="24" name="对象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1530358721"/>
              </p:ext>
            </p:extLst>
          </p:nvPr>
        </p:nvGraphicFramePr>
        <p:xfrm>
          <a:off x="331663" y="1910457"/>
          <a:ext cx="8632825" cy="1052513"/>
        </p:xfrm>
        <a:graphic>
          <a:graphicData uri="http://schemas.openxmlformats.org/presentationml/2006/ole">
            <p:oleObj spid="_x0000_s97387" name="文档" r:id="rId3" imgW="8640341" imgH="1055658" progId="Word.Document.12">
              <p:embed/>
            </p:oleObj>
          </a:graphicData>
        </a:graphic>
      </p:graphicFrame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340483369"/>
              </p:ext>
            </p:extLst>
          </p:nvPr>
        </p:nvGraphicFramePr>
        <p:xfrm>
          <a:off x="323726" y="2786757"/>
          <a:ext cx="8634412" cy="1028700"/>
        </p:xfrm>
        <a:graphic>
          <a:graphicData uri="http://schemas.openxmlformats.org/presentationml/2006/ole">
            <p:oleObj spid="_x0000_s97388" name="文档" r:id="rId4" imgW="8640341" imgH="1028700" progId="Word.Document.12">
              <p:embed/>
            </p:oleObj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881685628"/>
              </p:ext>
            </p:extLst>
          </p:nvPr>
        </p:nvGraphicFramePr>
        <p:xfrm>
          <a:off x="323726" y="3648770"/>
          <a:ext cx="8634412" cy="1028700"/>
        </p:xfrm>
        <a:graphic>
          <a:graphicData uri="http://schemas.openxmlformats.org/presentationml/2006/ole">
            <p:oleObj spid="_x0000_s97389" name="文档" r:id="rId5" imgW="8640341" imgH="1028700" progId="Word.Document.12">
              <p:embed/>
            </p:oleObj>
          </a:graphicData>
        </a:graphic>
      </p:graphicFrame>
      <p:sp>
        <p:nvSpPr>
          <p:cNvPr id="25" name="任意多边形 24">
            <a:hlinkClick r:id="rId6" action="ppaction://hlinksldjump"/>
          </p:cNvPr>
          <p:cNvSpPr/>
          <p:nvPr/>
        </p:nvSpPr>
        <p:spPr>
          <a:xfrm>
            <a:off x="7117358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kern="1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1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26" name="任意多边形 25">
            <a:hlinkClick r:id="rId7" action="ppaction://hlinksldjump"/>
          </p:cNvPr>
          <p:cNvSpPr/>
          <p:nvPr/>
        </p:nvSpPr>
        <p:spPr>
          <a:xfrm>
            <a:off x="7600339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2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27" name="任意多边形 26">
            <a:hlinkClick r:id="rId8" action="ppaction://hlinksldjump"/>
          </p:cNvPr>
          <p:cNvSpPr/>
          <p:nvPr/>
        </p:nvSpPr>
        <p:spPr>
          <a:xfrm>
            <a:off x="8083320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>
                <a:solidFill>
                  <a:srgbClr val="0000FF"/>
                </a:solidFill>
                <a:latin typeface="Broadway" pitchFamily="82" charset="0"/>
                <a:cs typeface="Times New Roman" pitchFamily="18" charset="0"/>
              </a:rPr>
              <a:t>3</a:t>
            </a:r>
            <a:endParaRPr lang="zh-CN" altLang="en-US" sz="2200" dirty="0">
              <a:solidFill>
                <a:srgbClr val="0000FF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28" name="任意多边形 27">
            <a:hlinkClick r:id="rId9" action="ppaction://hlinksldjump"/>
          </p:cNvPr>
          <p:cNvSpPr/>
          <p:nvPr/>
        </p:nvSpPr>
        <p:spPr>
          <a:xfrm>
            <a:off x="8566301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4</a:t>
            </a:r>
            <a:endParaRPr lang="zh-CN" altLang="en-US" sz="2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12291" y="1059582"/>
            <a:ext cx="6280887" cy="6174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600" b="1" kern="100" dirty="0">
                <a:solidFill>
                  <a:srgbClr val="0066FF"/>
                </a:solidFill>
                <a:latin typeface="Times New Roman"/>
                <a:ea typeface="微软雅黑"/>
                <a:cs typeface="Times New Roman"/>
              </a:rPr>
              <a:t>解　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设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F</a:t>
            </a:r>
            <a:r>
              <a:rPr lang="en-US" altLang="zh-CN" sz="2600" kern="100" baseline="-25000" dirty="0">
                <a:latin typeface="Times New Roman"/>
                <a:ea typeface="华文细黑"/>
                <a:cs typeface="Courier New"/>
              </a:rPr>
              <a:t>1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c,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0)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F</a:t>
            </a:r>
            <a:r>
              <a:rPr lang="en-US" altLang="zh-CN" sz="26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c,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0)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，其中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en-US" altLang="zh-CN" sz="2600" kern="100" baseline="30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en-US" altLang="zh-CN" sz="2600" kern="100" baseline="30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b</a:t>
            </a:r>
            <a:r>
              <a:rPr lang="en-US" altLang="zh-CN" sz="2600" kern="100" baseline="30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.</a:t>
            </a:r>
            <a:endParaRPr lang="zh-CN" altLang="zh-CN" sz="2600" kern="100" dirty="0">
              <a:effectLst/>
              <a:latin typeface="宋体"/>
              <a:cs typeface="Courier New"/>
            </a:endParaRPr>
          </a:p>
        </p:txBody>
      </p:sp>
      <p:sp>
        <p:nvSpPr>
          <p:cNvPr id="4" name="Rectangle 8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291345002"/>
              </p:ext>
            </p:extLst>
          </p:nvPr>
        </p:nvGraphicFramePr>
        <p:xfrm>
          <a:off x="1063994" y="2986560"/>
          <a:ext cx="970267" cy="545334"/>
        </p:xfrm>
        <a:graphic>
          <a:graphicData uri="http://schemas.openxmlformats.org/presentationml/2006/ole">
            <p:oleObj spid="_x0000_s97390" name="Equation" r:id="rId10" imgW="431613" imgH="241195" progId="">
              <p:embed/>
            </p:oleObj>
          </a:graphicData>
        </a:graphic>
      </p:graphicFrame>
    </p:spTree>
    <p:extLst>
      <p:ext uri="{BB962C8B-B14F-4D97-AF65-F5344CB8AC3E}">
        <p14:creationId xmlns:p14="http://schemas.microsoft.com/office/powerpoint/2010/main" xmlns="" val="7052581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/>
          <p:cNvSpPr/>
          <p:nvPr/>
        </p:nvSpPr>
        <p:spPr>
          <a:xfrm>
            <a:off x="251520" y="123478"/>
            <a:ext cx="23391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2800" b="1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高考题型精练</a:t>
            </a:r>
            <a:endParaRPr lang="zh-CN" altLang="en-US" sz="2800" b="1" dirty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22" name="直接连接符 21"/>
          <p:cNvCxnSpPr/>
          <p:nvPr/>
        </p:nvCxnSpPr>
        <p:spPr>
          <a:xfrm>
            <a:off x="2604" y="699542"/>
            <a:ext cx="9144000" cy="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aphicFrame>
        <p:nvGraphicFramePr>
          <p:cNvPr id="24" name="对象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1439072071"/>
              </p:ext>
            </p:extLst>
          </p:nvPr>
        </p:nvGraphicFramePr>
        <p:xfrm>
          <a:off x="319405" y="900326"/>
          <a:ext cx="8634413" cy="1014412"/>
        </p:xfrm>
        <a:graphic>
          <a:graphicData uri="http://schemas.openxmlformats.org/presentationml/2006/ole">
            <p:oleObj spid="_x0000_s102505" name="文档" r:id="rId3" imgW="8640341" imgH="1012885" progId="Word.Document.12">
              <p:embed/>
            </p:oleObj>
          </a:graphicData>
        </a:graphic>
      </p:graphicFrame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2549475964"/>
              </p:ext>
            </p:extLst>
          </p:nvPr>
        </p:nvGraphicFramePr>
        <p:xfrm>
          <a:off x="319405" y="1713954"/>
          <a:ext cx="8634413" cy="1028700"/>
        </p:xfrm>
        <a:graphic>
          <a:graphicData uri="http://schemas.openxmlformats.org/presentationml/2006/ole">
            <p:oleObj spid="_x0000_s102506" name="文档" r:id="rId4" imgW="8640341" imgH="1028700" progId="Word.Document.12">
              <p:embed/>
            </p:oleObj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4265503912"/>
              </p:ext>
            </p:extLst>
          </p:nvPr>
        </p:nvGraphicFramePr>
        <p:xfrm>
          <a:off x="319405" y="2708146"/>
          <a:ext cx="8634413" cy="1014412"/>
        </p:xfrm>
        <a:graphic>
          <a:graphicData uri="http://schemas.openxmlformats.org/presentationml/2006/ole">
            <p:oleObj spid="_x0000_s102507" name="文档" r:id="rId5" imgW="8640341" imgH="1016120" progId="Word.Document.12">
              <p:embed/>
            </p:oleObj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2807611716"/>
              </p:ext>
            </p:extLst>
          </p:nvPr>
        </p:nvGraphicFramePr>
        <p:xfrm>
          <a:off x="319405" y="3483674"/>
          <a:ext cx="8634413" cy="1012825"/>
        </p:xfrm>
        <a:graphic>
          <a:graphicData uri="http://schemas.openxmlformats.org/presentationml/2006/ole">
            <p:oleObj spid="_x0000_s102508" name="文档" r:id="rId6" imgW="8640341" imgH="1017558" progId="Word.Document.12">
              <p:embed/>
            </p:oleObj>
          </a:graphicData>
        </a:graphic>
      </p:graphicFrame>
      <p:sp>
        <p:nvSpPr>
          <p:cNvPr id="21" name="任意多边形 20">
            <a:hlinkClick r:id="rId7" action="ppaction://hlinksldjump"/>
          </p:cNvPr>
          <p:cNvSpPr/>
          <p:nvPr/>
        </p:nvSpPr>
        <p:spPr>
          <a:xfrm>
            <a:off x="7117358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kern="1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1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25" name="任意多边形 24">
            <a:hlinkClick r:id="rId8" action="ppaction://hlinksldjump"/>
          </p:cNvPr>
          <p:cNvSpPr/>
          <p:nvPr/>
        </p:nvSpPr>
        <p:spPr>
          <a:xfrm>
            <a:off x="7600339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2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26" name="任意多边形 25">
            <a:hlinkClick r:id="rId9" action="ppaction://hlinksldjump"/>
          </p:cNvPr>
          <p:cNvSpPr/>
          <p:nvPr/>
        </p:nvSpPr>
        <p:spPr>
          <a:xfrm>
            <a:off x="8083320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>
                <a:solidFill>
                  <a:srgbClr val="0000FF"/>
                </a:solidFill>
                <a:latin typeface="Broadway" pitchFamily="82" charset="0"/>
                <a:cs typeface="Times New Roman" pitchFamily="18" charset="0"/>
              </a:rPr>
              <a:t>3</a:t>
            </a:r>
            <a:endParaRPr lang="zh-CN" altLang="en-US" sz="2200" dirty="0">
              <a:solidFill>
                <a:srgbClr val="0000FF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27" name="任意多边形 26">
            <a:hlinkClick r:id="rId10" action="ppaction://hlinksldjump"/>
          </p:cNvPr>
          <p:cNvSpPr/>
          <p:nvPr/>
        </p:nvSpPr>
        <p:spPr>
          <a:xfrm>
            <a:off x="8566301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4</a:t>
            </a:r>
            <a:endParaRPr lang="zh-CN" altLang="en-US" sz="2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graphicFrame>
        <p:nvGraphicFramePr>
          <p:cNvPr id="12" name="对象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796206398"/>
              </p:ext>
            </p:extLst>
          </p:nvPr>
        </p:nvGraphicFramePr>
        <p:xfrm>
          <a:off x="315908" y="3998257"/>
          <a:ext cx="8634413" cy="1012825"/>
        </p:xfrm>
        <a:graphic>
          <a:graphicData uri="http://schemas.openxmlformats.org/presentationml/2006/ole">
            <p:oleObj spid="_x0000_s102509" name="文档" r:id="rId11" imgW="8640341" imgH="1016120" progId="Word.Document.12">
              <p:embed/>
            </p:oleObj>
          </a:graphicData>
        </a:graphic>
      </p:graphicFrame>
    </p:spTree>
    <p:extLst>
      <p:ext uri="{BB962C8B-B14F-4D97-AF65-F5344CB8AC3E}">
        <p14:creationId xmlns:p14="http://schemas.microsoft.com/office/powerpoint/2010/main" xmlns="" val="2722582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/>
          <p:cNvSpPr/>
          <p:nvPr/>
        </p:nvSpPr>
        <p:spPr>
          <a:xfrm>
            <a:off x="251520" y="123478"/>
            <a:ext cx="23391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2800" b="1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高考题型精练</a:t>
            </a:r>
            <a:endParaRPr lang="zh-CN" altLang="en-US" sz="2800" b="1" dirty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22" name="直接连接符 21"/>
          <p:cNvCxnSpPr/>
          <p:nvPr/>
        </p:nvCxnSpPr>
        <p:spPr>
          <a:xfrm>
            <a:off x="2604" y="699542"/>
            <a:ext cx="9144000" cy="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矩形 20"/>
          <p:cNvSpPr/>
          <p:nvPr/>
        </p:nvSpPr>
        <p:spPr>
          <a:xfrm>
            <a:off x="135546" y="669062"/>
            <a:ext cx="8821322" cy="4293483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600" kern="100" spc="-100" dirty="0" smtClean="0">
                <a:latin typeface="Times New Roman"/>
                <a:ea typeface="华文细黑"/>
                <a:cs typeface="Courier New"/>
              </a:rPr>
              <a:t>(2)</a:t>
            </a:r>
            <a:r>
              <a:rPr lang="zh-CN" altLang="zh-CN" sz="2600" kern="100" spc="-100" dirty="0" smtClean="0">
                <a:latin typeface="Times New Roman"/>
                <a:ea typeface="华文细黑"/>
                <a:cs typeface="Times New Roman"/>
              </a:rPr>
              <a:t>是否存在圆心在</a:t>
            </a:r>
            <a:r>
              <a:rPr lang="en-US" altLang="zh-CN" sz="2600" i="1" kern="100" spc="-100" dirty="0" smtClean="0">
                <a:latin typeface="Times New Roman"/>
                <a:ea typeface="华文细黑"/>
                <a:cs typeface="Courier New"/>
              </a:rPr>
              <a:t>y</a:t>
            </a:r>
            <a:r>
              <a:rPr lang="zh-CN" altLang="zh-CN" sz="2600" kern="100" spc="-100" dirty="0" smtClean="0">
                <a:latin typeface="Times New Roman"/>
                <a:ea typeface="华文细黑"/>
                <a:cs typeface="Times New Roman"/>
              </a:rPr>
              <a:t>轴上的圆，使圆在</a:t>
            </a:r>
            <a:r>
              <a:rPr lang="en-US" altLang="zh-CN" sz="2600" i="1" kern="100" spc="-100" dirty="0" smtClean="0">
                <a:latin typeface="Times New Roman"/>
                <a:ea typeface="华文细黑"/>
                <a:cs typeface="Courier New"/>
              </a:rPr>
              <a:t>x</a:t>
            </a:r>
            <a:r>
              <a:rPr lang="zh-CN" altLang="zh-CN" sz="2600" kern="100" spc="-100" dirty="0" smtClean="0">
                <a:latin typeface="Times New Roman"/>
                <a:ea typeface="华文细黑"/>
                <a:cs typeface="Times New Roman"/>
              </a:rPr>
              <a:t>轴的上方与椭圆有两个交点，且圆在这两个交点处的两条切线相互垂直并分别过不同的焦点？若存在，求出圆的方程；若不存在，请说明理由</a:t>
            </a:r>
            <a:r>
              <a:rPr lang="en-US" altLang="zh-CN" sz="2600" kern="100" spc="-100" dirty="0" smtClean="0">
                <a:latin typeface="Times New Roman"/>
                <a:ea typeface="华文细黑"/>
                <a:cs typeface="Courier New"/>
              </a:rPr>
              <a:t>.</a:t>
            </a:r>
            <a:endParaRPr lang="en-US" altLang="zh-CN" sz="2600" kern="100" spc="-100" dirty="0" smtClean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600" b="1" kern="100" dirty="0">
                <a:solidFill>
                  <a:srgbClr val="0066FF"/>
                </a:solidFill>
                <a:latin typeface="Times New Roman"/>
                <a:ea typeface="微软雅黑"/>
                <a:cs typeface="Times New Roman"/>
              </a:rPr>
              <a:t>解　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如图，设圆心在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y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轴上的圆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与</a:t>
            </a:r>
            <a:r>
              <a:rPr lang="zh-CN" altLang="zh-CN" sz="2600" kern="100" dirty="0" smtClean="0">
                <a:latin typeface="Times New Roman"/>
                <a:ea typeface="华文细黑"/>
                <a:cs typeface="Times New Roman"/>
              </a:rPr>
              <a:t>椭圆</a:t>
            </a:r>
            <a:endParaRPr lang="en-US" altLang="zh-CN" sz="26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600" kern="100" dirty="0" smtClean="0">
                <a:latin typeface="Times New Roman"/>
                <a:ea typeface="华文细黑"/>
                <a:cs typeface="Times New Roman"/>
              </a:rPr>
              <a:t>    </a:t>
            </a:r>
            <a:r>
              <a:rPr lang="zh-CN" altLang="zh-CN" sz="2600" kern="100" dirty="0" smtClean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y</a:t>
            </a:r>
            <a:r>
              <a:rPr lang="en-US" altLang="zh-CN" sz="2600" kern="100" baseline="30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1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相交</a:t>
            </a:r>
            <a:r>
              <a:rPr lang="zh-CN" altLang="zh-CN" sz="2600" kern="100" dirty="0" smtClean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600" i="1" kern="100" dirty="0" smtClean="0">
                <a:latin typeface="Times New Roman"/>
                <a:ea typeface="华文细黑"/>
                <a:cs typeface="Courier New"/>
              </a:rPr>
              <a:t>P</a:t>
            </a:r>
            <a:r>
              <a:rPr lang="en-US" altLang="zh-CN" sz="2600" kern="100" baseline="-25000" dirty="0" smtClean="0">
                <a:latin typeface="Times New Roman"/>
                <a:ea typeface="华文细黑"/>
                <a:cs typeface="Courier New"/>
              </a:rPr>
              <a:t>1</a:t>
            </a:r>
            <a:r>
              <a:rPr lang="en-US" altLang="zh-CN" sz="2600" kern="100" dirty="0" smtClean="0">
                <a:latin typeface="Times New Roman"/>
                <a:ea typeface="华文细黑"/>
                <a:cs typeface="Courier New"/>
              </a:rPr>
              <a:t>(</a:t>
            </a:r>
            <a:r>
              <a:rPr lang="en-US" altLang="zh-CN" sz="2600" i="1" kern="100" dirty="0" smtClean="0">
                <a:latin typeface="Times New Roman"/>
                <a:ea typeface="华文细黑"/>
                <a:cs typeface="Courier New"/>
              </a:rPr>
              <a:t>x</a:t>
            </a:r>
            <a:r>
              <a:rPr lang="en-US" altLang="zh-CN" sz="2600" kern="100" baseline="-25000" dirty="0" smtClean="0">
                <a:latin typeface="Times New Roman"/>
                <a:ea typeface="华文细黑"/>
                <a:cs typeface="Courier New"/>
              </a:rPr>
              <a:t>1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y</a:t>
            </a:r>
            <a:r>
              <a:rPr lang="en-US" altLang="zh-CN" sz="2600" kern="100" baseline="-25000" dirty="0">
                <a:latin typeface="Times New Roman"/>
                <a:ea typeface="华文细黑"/>
                <a:cs typeface="Courier New"/>
              </a:rPr>
              <a:t>1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600" kern="100" dirty="0" smtClean="0">
                <a:latin typeface="Times New Roman"/>
                <a:ea typeface="华文细黑"/>
                <a:cs typeface="Times New Roman"/>
              </a:rPr>
              <a:t>，</a:t>
            </a:r>
            <a:endParaRPr lang="en-US" altLang="zh-CN" sz="1050" kern="100" dirty="0" smtClean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P</a:t>
            </a:r>
            <a:r>
              <a:rPr lang="en-US" altLang="zh-CN" sz="26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x</a:t>
            </a:r>
            <a:r>
              <a:rPr lang="en-US" altLang="zh-CN" sz="26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y</a:t>
            </a:r>
            <a:r>
              <a:rPr lang="en-US" altLang="zh-CN" sz="26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是两个交点，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y</a:t>
            </a:r>
            <a:r>
              <a:rPr lang="en-US" altLang="zh-CN" sz="2600" kern="100" baseline="-25000" dirty="0">
                <a:latin typeface="Times New Roman"/>
                <a:ea typeface="华文细黑"/>
                <a:cs typeface="Courier New"/>
              </a:rPr>
              <a:t>1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&gt;0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y</a:t>
            </a:r>
            <a:r>
              <a:rPr lang="en-US" altLang="zh-CN" sz="26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&gt;0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F</a:t>
            </a:r>
            <a:r>
              <a:rPr lang="en-US" altLang="zh-CN" sz="2600" kern="100" baseline="-25000" dirty="0">
                <a:latin typeface="Times New Roman"/>
                <a:ea typeface="华文细黑"/>
                <a:cs typeface="Courier New"/>
              </a:rPr>
              <a:t>1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P</a:t>
            </a:r>
            <a:r>
              <a:rPr lang="en-US" altLang="zh-CN" sz="2600" kern="100" baseline="-25000" dirty="0">
                <a:latin typeface="Times New Roman"/>
                <a:ea typeface="华文细黑"/>
                <a:cs typeface="Courier New"/>
              </a:rPr>
              <a:t>1</a:t>
            </a:r>
            <a:r>
              <a:rPr lang="zh-CN" altLang="zh-CN" sz="2600" kern="100" dirty="0" smtClean="0">
                <a:latin typeface="Times New Roman"/>
                <a:ea typeface="华文细黑"/>
                <a:cs typeface="Times New Roman"/>
              </a:rPr>
              <a:t>，</a:t>
            </a:r>
            <a:endParaRPr lang="en-US" altLang="zh-CN" sz="26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600" i="1" kern="100" dirty="0" smtClean="0">
                <a:latin typeface="Times New Roman"/>
                <a:ea typeface="华文细黑"/>
                <a:cs typeface="Courier New"/>
              </a:rPr>
              <a:t>F</a:t>
            </a:r>
            <a:r>
              <a:rPr lang="en-US" altLang="zh-CN" sz="2600" kern="100" baseline="-25000" dirty="0" smtClean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600" i="1" kern="100" dirty="0" smtClean="0">
                <a:latin typeface="Times New Roman"/>
                <a:ea typeface="华文细黑"/>
                <a:cs typeface="Courier New"/>
              </a:rPr>
              <a:t>P</a:t>
            </a:r>
            <a:r>
              <a:rPr lang="en-US" altLang="zh-CN" sz="2600" kern="100" baseline="-25000" dirty="0" smtClean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是圆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的切线，且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F</a:t>
            </a:r>
            <a:r>
              <a:rPr lang="en-US" altLang="zh-CN" sz="2600" kern="100" baseline="-25000" dirty="0">
                <a:latin typeface="Times New Roman"/>
                <a:ea typeface="华文细黑"/>
                <a:cs typeface="Courier New"/>
              </a:rPr>
              <a:t>1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P</a:t>
            </a:r>
            <a:r>
              <a:rPr lang="en-US" altLang="zh-CN" sz="2600" kern="100" baseline="-25000" dirty="0">
                <a:latin typeface="Times New Roman"/>
                <a:ea typeface="华文细黑"/>
                <a:cs typeface="Courier New"/>
              </a:rPr>
              <a:t>1</a:t>
            </a:r>
            <a:r>
              <a:rPr lang="en-US" altLang="zh-CN" sz="2600" kern="100" dirty="0">
                <a:latin typeface="宋体"/>
                <a:ea typeface="华文细黑"/>
                <a:cs typeface="Times New Roman"/>
              </a:rPr>
              <a:t>⊥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F</a:t>
            </a:r>
            <a:r>
              <a:rPr lang="en-US" altLang="zh-CN" sz="26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P</a:t>
            </a:r>
            <a:r>
              <a:rPr lang="en-US" altLang="zh-CN" sz="26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600" kern="100" dirty="0" smtClean="0">
                <a:latin typeface="Times New Roman"/>
                <a:ea typeface="华文细黑"/>
                <a:cs typeface="Courier New"/>
              </a:rPr>
              <a:t>.</a:t>
            </a:r>
            <a:endParaRPr lang="zh-CN" altLang="zh-CN" sz="1050" kern="100" dirty="0">
              <a:latin typeface="宋体"/>
              <a:cs typeface="Courier New"/>
            </a:endParaRPr>
          </a:p>
        </p:txBody>
      </p:sp>
      <p:sp>
        <p:nvSpPr>
          <p:cNvPr id="26" name="任意多边形 25">
            <a:hlinkClick r:id="rId3" action="ppaction://hlinksldjump"/>
          </p:cNvPr>
          <p:cNvSpPr/>
          <p:nvPr/>
        </p:nvSpPr>
        <p:spPr>
          <a:xfrm>
            <a:off x="7117358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kern="1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1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27" name="任意多边形 26">
            <a:hlinkClick r:id="rId4" action="ppaction://hlinksldjump"/>
          </p:cNvPr>
          <p:cNvSpPr/>
          <p:nvPr/>
        </p:nvSpPr>
        <p:spPr>
          <a:xfrm>
            <a:off x="7600339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2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28" name="任意多边形 27">
            <a:hlinkClick r:id="rId5" action="ppaction://hlinksldjump"/>
          </p:cNvPr>
          <p:cNvSpPr/>
          <p:nvPr/>
        </p:nvSpPr>
        <p:spPr>
          <a:xfrm>
            <a:off x="8083320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>
                <a:solidFill>
                  <a:srgbClr val="0000FF"/>
                </a:solidFill>
                <a:latin typeface="Broadway" pitchFamily="82" charset="0"/>
                <a:cs typeface="Times New Roman" pitchFamily="18" charset="0"/>
              </a:rPr>
              <a:t>3</a:t>
            </a:r>
            <a:endParaRPr lang="zh-CN" altLang="en-US" sz="2200" dirty="0">
              <a:solidFill>
                <a:srgbClr val="0000FF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29" name="任意多边形 28">
            <a:hlinkClick r:id="rId6" action="ppaction://hlinksldjump"/>
          </p:cNvPr>
          <p:cNvSpPr/>
          <p:nvPr/>
        </p:nvSpPr>
        <p:spPr>
          <a:xfrm>
            <a:off x="8566301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4</a:t>
            </a:r>
            <a:endParaRPr lang="zh-CN" altLang="en-US" sz="2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536536793"/>
              </p:ext>
            </p:extLst>
          </p:nvPr>
        </p:nvGraphicFramePr>
        <p:xfrm>
          <a:off x="315908" y="3068186"/>
          <a:ext cx="358775" cy="793750"/>
        </p:xfrm>
        <a:graphic>
          <a:graphicData uri="http://schemas.openxmlformats.org/presentationml/2006/ole">
            <p:oleObj spid="_x0000_s98333" name="文档" r:id="rId7" imgW="359190" imgH="793624" progId="Word.Document.12">
              <p:embed/>
            </p:oleObj>
          </a:graphicData>
        </a:graphic>
      </p:graphicFrame>
      <p:pic>
        <p:nvPicPr>
          <p:cNvPr id="98320" name="Picture 16" descr="-236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903530" y="2475334"/>
            <a:ext cx="1993199" cy="2629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35995657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98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/>
          <p:cNvSpPr/>
          <p:nvPr/>
        </p:nvSpPr>
        <p:spPr>
          <a:xfrm>
            <a:off x="251520" y="123478"/>
            <a:ext cx="23391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2800" b="1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高考题型精练</a:t>
            </a:r>
            <a:endParaRPr lang="zh-CN" altLang="en-US" sz="2800" b="1" dirty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22" name="直接连接符 21"/>
          <p:cNvCxnSpPr/>
          <p:nvPr/>
        </p:nvCxnSpPr>
        <p:spPr>
          <a:xfrm>
            <a:off x="2604" y="699542"/>
            <a:ext cx="9144000" cy="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" name="矩形 24"/>
          <p:cNvSpPr/>
          <p:nvPr/>
        </p:nvSpPr>
        <p:spPr>
          <a:xfrm>
            <a:off x="179512" y="843558"/>
            <a:ext cx="8733982" cy="1816908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由圆和椭圆的对称性，</a:t>
            </a:r>
            <a:endParaRPr lang="zh-CN" altLang="zh-CN" sz="26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易知，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x</a:t>
            </a:r>
            <a:r>
              <a:rPr lang="en-US" altLang="zh-CN" sz="26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＝－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x</a:t>
            </a:r>
            <a:r>
              <a:rPr lang="en-US" altLang="zh-CN" sz="2600" kern="100" baseline="-25000" dirty="0">
                <a:latin typeface="Times New Roman"/>
                <a:ea typeface="华文细黑"/>
                <a:cs typeface="Courier New"/>
              </a:rPr>
              <a:t>1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y</a:t>
            </a:r>
            <a:r>
              <a:rPr lang="en-US" altLang="zh-CN" sz="2600" kern="100" baseline="-25000" dirty="0">
                <a:latin typeface="Times New Roman"/>
                <a:ea typeface="华文细黑"/>
                <a:cs typeface="Courier New"/>
              </a:rPr>
              <a:t>1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y</a:t>
            </a:r>
            <a:r>
              <a:rPr lang="en-US" altLang="zh-CN" sz="26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.</a:t>
            </a:r>
            <a:endParaRPr lang="zh-CN" altLang="zh-CN" sz="26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由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(1)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知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F</a:t>
            </a:r>
            <a:r>
              <a:rPr lang="en-US" altLang="zh-CN" sz="2600" kern="100" baseline="-25000" dirty="0">
                <a:latin typeface="Times New Roman"/>
                <a:ea typeface="华文细黑"/>
                <a:cs typeface="Courier New"/>
              </a:rPr>
              <a:t>1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1,0)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F</a:t>
            </a:r>
            <a:r>
              <a:rPr lang="en-US" altLang="zh-CN" sz="26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(1,0)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，</a:t>
            </a:r>
            <a:endParaRPr lang="zh-CN" altLang="zh-CN" sz="260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26" name="对象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2900484774"/>
              </p:ext>
            </p:extLst>
          </p:nvPr>
        </p:nvGraphicFramePr>
        <p:xfrm>
          <a:off x="288925" y="2713038"/>
          <a:ext cx="8634413" cy="876300"/>
        </p:xfrm>
        <a:graphic>
          <a:graphicData uri="http://schemas.openxmlformats.org/presentationml/2006/ole">
            <p:oleObj spid="_x0000_s103472" name="文档" r:id="rId3" imgW="8640341" imgH="875581" progId="Word.Document.12">
              <p:embed/>
            </p:oleObj>
          </a:graphicData>
        </a:graphic>
      </p:graphicFrame>
      <p:sp>
        <p:nvSpPr>
          <p:cNvPr id="27" name="任意多边形 26">
            <a:hlinkClick r:id="rId4" action="ppaction://hlinksldjump"/>
          </p:cNvPr>
          <p:cNvSpPr/>
          <p:nvPr/>
        </p:nvSpPr>
        <p:spPr>
          <a:xfrm>
            <a:off x="7117358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kern="1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1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28" name="任意多边形 27">
            <a:hlinkClick r:id="rId5" action="ppaction://hlinksldjump"/>
          </p:cNvPr>
          <p:cNvSpPr/>
          <p:nvPr/>
        </p:nvSpPr>
        <p:spPr>
          <a:xfrm>
            <a:off x="7600339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2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29" name="任意多边形 28">
            <a:hlinkClick r:id="rId6" action="ppaction://hlinksldjump"/>
          </p:cNvPr>
          <p:cNvSpPr/>
          <p:nvPr/>
        </p:nvSpPr>
        <p:spPr>
          <a:xfrm>
            <a:off x="8083320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>
                <a:solidFill>
                  <a:srgbClr val="0000FF"/>
                </a:solidFill>
                <a:latin typeface="Broadway" pitchFamily="82" charset="0"/>
                <a:cs typeface="Times New Roman" pitchFamily="18" charset="0"/>
              </a:rPr>
              <a:t>3</a:t>
            </a:r>
            <a:endParaRPr lang="zh-CN" altLang="en-US" sz="2200" dirty="0">
              <a:solidFill>
                <a:srgbClr val="0000FF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30" name="任意多边形 29">
            <a:hlinkClick r:id="rId7" action="ppaction://hlinksldjump"/>
          </p:cNvPr>
          <p:cNvSpPr/>
          <p:nvPr/>
        </p:nvSpPr>
        <p:spPr>
          <a:xfrm>
            <a:off x="8566301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4</a:t>
            </a:r>
            <a:endParaRPr lang="zh-CN" altLang="en-US" sz="2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2956492458"/>
              </p:ext>
            </p:extLst>
          </p:nvPr>
        </p:nvGraphicFramePr>
        <p:xfrm>
          <a:off x="267275" y="3503588"/>
          <a:ext cx="8632825" cy="868362"/>
        </p:xfrm>
        <a:graphic>
          <a:graphicData uri="http://schemas.openxmlformats.org/presentationml/2006/ole">
            <p:oleObj spid="_x0000_s103473" name="文档" r:id="rId8" imgW="8640341" imgH="874862" progId="Word.Document.12">
              <p:embed/>
            </p:oleObj>
          </a:graphicData>
        </a:graphic>
      </p:graphicFrame>
      <p:graphicFrame>
        <p:nvGraphicFramePr>
          <p:cNvPr id="11" name="对象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3623516709"/>
              </p:ext>
            </p:extLst>
          </p:nvPr>
        </p:nvGraphicFramePr>
        <p:xfrm>
          <a:off x="282575" y="4084638"/>
          <a:ext cx="8632825" cy="998537"/>
        </p:xfrm>
        <a:graphic>
          <a:graphicData uri="http://schemas.openxmlformats.org/presentationml/2006/ole">
            <p:oleObj spid="_x0000_s103474" name="文档" r:id="rId9" imgW="8640341" imgH="1002102" progId="Word.Document.12">
              <p:embed/>
            </p:oleObj>
          </a:graphicData>
        </a:graphic>
      </p:graphicFrame>
    </p:spTree>
    <p:extLst>
      <p:ext uri="{BB962C8B-B14F-4D97-AF65-F5344CB8AC3E}">
        <p14:creationId xmlns:p14="http://schemas.microsoft.com/office/powerpoint/2010/main" xmlns="" val="35457204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/>
          <p:cNvSpPr/>
          <p:nvPr/>
        </p:nvSpPr>
        <p:spPr>
          <a:xfrm>
            <a:off x="251520" y="123478"/>
            <a:ext cx="23391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2800" b="1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高考题型精练</a:t>
            </a:r>
            <a:endParaRPr lang="zh-CN" altLang="en-US" sz="2800" b="1" dirty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22" name="直接连接符 21"/>
          <p:cNvCxnSpPr/>
          <p:nvPr/>
        </p:nvCxnSpPr>
        <p:spPr>
          <a:xfrm>
            <a:off x="2604" y="699542"/>
            <a:ext cx="9144000" cy="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3824304492"/>
              </p:ext>
            </p:extLst>
          </p:nvPr>
        </p:nvGraphicFramePr>
        <p:xfrm>
          <a:off x="293881" y="845195"/>
          <a:ext cx="8634412" cy="998538"/>
        </p:xfrm>
        <a:graphic>
          <a:graphicData uri="http://schemas.openxmlformats.org/presentationml/2006/ole">
            <p:oleObj spid="_x0000_s99436" name="文档" r:id="rId3" imgW="8640341" imgH="1002102" progId="Word.Document.12">
              <p:embed/>
            </p:oleObj>
          </a:graphicData>
        </a:graphic>
      </p:graphicFrame>
      <p:sp>
        <p:nvSpPr>
          <p:cNvPr id="7" name="矩形 6"/>
          <p:cNvSpPr/>
          <p:nvPr/>
        </p:nvSpPr>
        <p:spPr>
          <a:xfrm>
            <a:off x="187132" y="1493267"/>
            <a:ext cx="6989414" cy="61657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当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x</a:t>
            </a:r>
            <a:r>
              <a:rPr lang="en-US" altLang="zh-CN" sz="2600" kern="100" baseline="-25000" dirty="0">
                <a:latin typeface="Times New Roman"/>
                <a:ea typeface="华文细黑"/>
                <a:cs typeface="Courier New"/>
              </a:rPr>
              <a:t>1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0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时，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P</a:t>
            </a:r>
            <a:r>
              <a:rPr lang="en-US" altLang="zh-CN" sz="2600" kern="100" baseline="-25000" dirty="0">
                <a:latin typeface="Times New Roman"/>
                <a:ea typeface="华文细黑"/>
                <a:cs typeface="Courier New"/>
              </a:rPr>
              <a:t>1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P</a:t>
            </a:r>
            <a:r>
              <a:rPr lang="en-US" altLang="zh-CN" sz="26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重合，题设要求的圆不存在</a:t>
            </a:r>
            <a:r>
              <a:rPr lang="en-US" altLang="zh-CN" sz="2600" kern="100" dirty="0" smtClean="0">
                <a:latin typeface="Times New Roman"/>
                <a:ea typeface="华文细黑"/>
                <a:cs typeface="Courier New"/>
              </a:rPr>
              <a:t>.</a:t>
            </a:r>
            <a:endParaRPr lang="zh-CN" altLang="zh-CN" sz="1050" kern="100" dirty="0">
              <a:latin typeface="宋体"/>
              <a:cs typeface="Courier New"/>
            </a:endParaRPr>
          </a:p>
        </p:txBody>
      </p:sp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1877054670"/>
              </p:ext>
            </p:extLst>
          </p:nvPr>
        </p:nvGraphicFramePr>
        <p:xfrm>
          <a:off x="274003" y="2137524"/>
          <a:ext cx="8542337" cy="1377950"/>
        </p:xfrm>
        <a:graphic>
          <a:graphicData uri="http://schemas.openxmlformats.org/presentationml/2006/ole">
            <p:oleObj spid="_x0000_s99437" name="文档" r:id="rId4" imgW="8542422" imgH="1388340" progId="Word.Document.12">
              <p:embed/>
            </p:oleObj>
          </a:graphicData>
        </a:graphic>
      </p:graphicFrame>
      <p:sp>
        <p:nvSpPr>
          <p:cNvPr id="27" name="任意多边形 26">
            <a:hlinkClick r:id="rId5" action="ppaction://hlinksldjump"/>
          </p:cNvPr>
          <p:cNvSpPr/>
          <p:nvPr/>
        </p:nvSpPr>
        <p:spPr>
          <a:xfrm>
            <a:off x="7117358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kern="1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1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28" name="任意多边形 27">
            <a:hlinkClick r:id="rId6" action="ppaction://hlinksldjump"/>
          </p:cNvPr>
          <p:cNvSpPr/>
          <p:nvPr/>
        </p:nvSpPr>
        <p:spPr>
          <a:xfrm>
            <a:off x="7600339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2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29" name="任意多边形 28">
            <a:hlinkClick r:id="rId7" action="ppaction://hlinksldjump"/>
          </p:cNvPr>
          <p:cNvSpPr/>
          <p:nvPr/>
        </p:nvSpPr>
        <p:spPr>
          <a:xfrm>
            <a:off x="8083320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>
                <a:solidFill>
                  <a:srgbClr val="0000FF"/>
                </a:solidFill>
                <a:latin typeface="Broadway" pitchFamily="82" charset="0"/>
                <a:cs typeface="Times New Roman" pitchFamily="18" charset="0"/>
              </a:rPr>
              <a:t>3</a:t>
            </a:r>
            <a:endParaRPr lang="zh-CN" altLang="en-US" sz="2200" dirty="0">
              <a:solidFill>
                <a:srgbClr val="0000FF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30" name="任意多边形 29">
            <a:hlinkClick r:id="rId8" action="ppaction://hlinksldjump"/>
          </p:cNvPr>
          <p:cNvSpPr/>
          <p:nvPr/>
        </p:nvSpPr>
        <p:spPr>
          <a:xfrm>
            <a:off x="8566301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4</a:t>
            </a:r>
            <a:endParaRPr lang="zh-CN" altLang="en-US" sz="2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graphicFrame>
        <p:nvGraphicFramePr>
          <p:cNvPr id="15" name="对象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2886299881"/>
              </p:ext>
            </p:extLst>
          </p:nvPr>
        </p:nvGraphicFramePr>
        <p:xfrm>
          <a:off x="263778" y="3352378"/>
          <a:ext cx="8632825" cy="1165225"/>
        </p:xfrm>
        <a:graphic>
          <a:graphicData uri="http://schemas.openxmlformats.org/presentationml/2006/ole">
            <p:oleObj spid="_x0000_s99438" name="文档" r:id="rId9" imgW="8640341" imgH="1168879" progId="Word.Document.12">
              <p:embed/>
            </p:oleObj>
          </a:graphicData>
        </a:graphic>
      </p:graphicFrame>
      <p:graphicFrame>
        <p:nvGraphicFramePr>
          <p:cNvPr id="16" name="对象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1236878448"/>
              </p:ext>
            </p:extLst>
          </p:nvPr>
        </p:nvGraphicFramePr>
        <p:xfrm>
          <a:off x="254415" y="4206711"/>
          <a:ext cx="8634413" cy="1044575"/>
        </p:xfrm>
        <a:graphic>
          <a:graphicData uri="http://schemas.openxmlformats.org/presentationml/2006/ole">
            <p:oleObj spid="_x0000_s99439" name="文档" r:id="rId10" imgW="8640341" imgH="1041999" progId="Word.Document.12">
              <p:embed/>
            </p:oleObj>
          </a:graphicData>
        </a:graphic>
      </p:graphicFrame>
    </p:spTree>
    <p:extLst>
      <p:ext uri="{BB962C8B-B14F-4D97-AF65-F5344CB8AC3E}">
        <p14:creationId xmlns:p14="http://schemas.microsoft.com/office/powerpoint/2010/main" xmlns="" val="38103979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/>
          <p:cNvSpPr/>
          <p:nvPr/>
        </p:nvSpPr>
        <p:spPr>
          <a:xfrm>
            <a:off x="251520" y="123478"/>
            <a:ext cx="23391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2800" b="1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高考题型精练</a:t>
            </a:r>
            <a:endParaRPr lang="zh-CN" altLang="en-US" sz="2800" b="1" dirty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22" name="直接连接符 21"/>
          <p:cNvCxnSpPr/>
          <p:nvPr/>
        </p:nvCxnSpPr>
        <p:spPr>
          <a:xfrm>
            <a:off x="2604" y="699542"/>
            <a:ext cx="9144000" cy="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3903662367"/>
              </p:ext>
            </p:extLst>
          </p:nvPr>
        </p:nvGraphicFramePr>
        <p:xfrm>
          <a:off x="339283" y="1482526"/>
          <a:ext cx="8632825" cy="1028700"/>
        </p:xfrm>
        <a:graphic>
          <a:graphicData uri="http://schemas.openxmlformats.org/presentationml/2006/ole">
            <p:oleObj spid="_x0000_s107579" name="文档" r:id="rId3" imgW="8640341" imgH="1030138" progId="Word.Document.12">
              <p:embed/>
            </p:oleObj>
          </a:graphicData>
        </a:graphic>
      </p:graphicFrame>
      <p:sp>
        <p:nvSpPr>
          <p:cNvPr id="24" name="任意多边形 23">
            <a:hlinkClick r:id="rId4" action="ppaction://hlinksldjump"/>
          </p:cNvPr>
          <p:cNvSpPr/>
          <p:nvPr/>
        </p:nvSpPr>
        <p:spPr>
          <a:xfrm>
            <a:off x="7117358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kern="1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1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25" name="任意多边形 24">
            <a:hlinkClick r:id="rId5" action="ppaction://hlinksldjump"/>
          </p:cNvPr>
          <p:cNvSpPr/>
          <p:nvPr/>
        </p:nvSpPr>
        <p:spPr>
          <a:xfrm>
            <a:off x="7600339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2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27" name="任意多边形 26">
            <a:hlinkClick r:id="rId6" action="ppaction://hlinksldjump"/>
          </p:cNvPr>
          <p:cNvSpPr/>
          <p:nvPr/>
        </p:nvSpPr>
        <p:spPr>
          <a:xfrm>
            <a:off x="8083320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>
                <a:solidFill>
                  <a:srgbClr val="0000FF"/>
                </a:solidFill>
                <a:latin typeface="Broadway" pitchFamily="82" charset="0"/>
                <a:cs typeface="Times New Roman" pitchFamily="18" charset="0"/>
              </a:rPr>
              <a:t>3</a:t>
            </a:r>
            <a:endParaRPr lang="zh-CN" altLang="en-US" sz="2200" dirty="0">
              <a:solidFill>
                <a:srgbClr val="0000FF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28" name="任意多边形 27">
            <a:hlinkClick r:id="rId7" action="ppaction://hlinksldjump"/>
          </p:cNvPr>
          <p:cNvSpPr/>
          <p:nvPr/>
        </p:nvSpPr>
        <p:spPr>
          <a:xfrm>
            <a:off x="8566301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4</a:t>
            </a:r>
            <a:endParaRPr lang="zh-CN" altLang="en-US" sz="2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51520" y="2418630"/>
            <a:ext cx="4852610" cy="6157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综上，存在满足题设条件的圆，</a:t>
            </a:r>
            <a:endParaRPr lang="zh-CN" altLang="zh-CN" sz="260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14" name="对象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3756964479"/>
              </p:ext>
            </p:extLst>
          </p:nvPr>
        </p:nvGraphicFramePr>
        <p:xfrm>
          <a:off x="334645" y="3343250"/>
          <a:ext cx="8634413" cy="1028700"/>
        </p:xfrm>
        <a:graphic>
          <a:graphicData uri="http://schemas.openxmlformats.org/presentationml/2006/ole">
            <p:oleObj spid="_x0000_s107580" name="文档" r:id="rId8" imgW="8640341" imgH="1028700" progId="Word.Document.12">
              <p:embed/>
            </p:oleObj>
          </a:graphicData>
        </a:graphic>
      </p:graphicFrame>
    </p:spTree>
    <p:extLst>
      <p:ext uri="{BB962C8B-B14F-4D97-AF65-F5344CB8AC3E}">
        <p14:creationId xmlns:p14="http://schemas.microsoft.com/office/powerpoint/2010/main" xmlns="" val="1424411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23" name="Picture 3" descr="G12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459448" y="3148879"/>
            <a:ext cx="2521460" cy="19092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矩形 26"/>
          <p:cNvSpPr/>
          <p:nvPr/>
        </p:nvSpPr>
        <p:spPr>
          <a:xfrm>
            <a:off x="251520" y="123478"/>
            <a:ext cx="23391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2800" b="1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高考题型精练</a:t>
            </a:r>
            <a:endParaRPr lang="zh-CN" altLang="en-US" sz="2800" b="1" dirty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23" name="直接连接符 22"/>
          <p:cNvCxnSpPr/>
          <p:nvPr/>
        </p:nvCxnSpPr>
        <p:spPr>
          <a:xfrm>
            <a:off x="2604" y="699542"/>
            <a:ext cx="9144000" cy="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2" name="矩形 21"/>
          <p:cNvSpPr/>
          <p:nvPr/>
        </p:nvSpPr>
        <p:spPr>
          <a:xfrm>
            <a:off x="113563" y="733450"/>
            <a:ext cx="8822593" cy="30931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4.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如图，已知椭圆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en-US" altLang="zh-CN" sz="2600" kern="100" baseline="-25000" dirty="0">
                <a:latin typeface="Times New Roman"/>
                <a:ea typeface="华文细黑"/>
                <a:cs typeface="Courier New"/>
              </a:rPr>
              <a:t>1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与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en-US" altLang="zh-CN" sz="26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的中心在坐标原点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，长轴均为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MN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且在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x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轴上，短轴长分别为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m,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n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m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&gt;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n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，过原点且不与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x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轴重合的直线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l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与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en-US" altLang="zh-CN" sz="2600" kern="100" baseline="-25000" dirty="0">
                <a:latin typeface="Times New Roman"/>
                <a:ea typeface="华文细黑"/>
                <a:cs typeface="Courier New"/>
              </a:rPr>
              <a:t>1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en-US" altLang="zh-CN" sz="26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的四个交点按纵坐标从大到小依次为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B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D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记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λ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 </a:t>
            </a:r>
            <a:r>
              <a:rPr lang="en-US" altLang="zh-CN" sz="2600" kern="100" dirty="0" smtClean="0">
                <a:latin typeface="Times New Roman"/>
                <a:ea typeface="华文细黑"/>
                <a:cs typeface="Courier New"/>
              </a:rPr>
              <a:t> </a:t>
            </a:r>
            <a:r>
              <a:rPr lang="zh-CN" altLang="zh-CN" sz="2600" kern="100" dirty="0" smtClean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600" kern="100" dirty="0" smtClean="0">
                <a:latin typeface="宋体"/>
                <a:ea typeface="华文细黑"/>
                <a:cs typeface="Times New Roman"/>
              </a:rPr>
              <a:t>△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BDM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600" kern="100" dirty="0">
                <a:latin typeface="宋体"/>
                <a:ea typeface="华文细黑"/>
                <a:cs typeface="Times New Roman"/>
              </a:rPr>
              <a:t>△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ABN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的面积分别为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S</a:t>
            </a:r>
            <a:r>
              <a:rPr lang="en-US" altLang="zh-CN" sz="2600" kern="100" baseline="-25000" dirty="0">
                <a:latin typeface="Times New Roman"/>
                <a:ea typeface="华文细黑"/>
                <a:cs typeface="Courier New"/>
              </a:rPr>
              <a:t>1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S</a:t>
            </a:r>
            <a:r>
              <a:rPr lang="en-US" altLang="zh-CN" sz="26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600" kern="100" dirty="0" smtClean="0">
                <a:latin typeface="Times New Roman"/>
                <a:ea typeface="华文细黑"/>
                <a:cs typeface="Courier New"/>
              </a:rPr>
              <a:t>.</a:t>
            </a:r>
            <a:endParaRPr lang="en-US" altLang="zh-CN" sz="2600" kern="100" dirty="0" smtClean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(1)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当直线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l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与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y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轴重合时，若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S</a:t>
            </a:r>
            <a:r>
              <a:rPr lang="en-US" altLang="zh-CN" sz="2600" kern="100" baseline="-25000" dirty="0">
                <a:latin typeface="Times New Roman"/>
                <a:ea typeface="华文细黑"/>
                <a:cs typeface="Courier New"/>
              </a:rPr>
              <a:t>1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λS</a:t>
            </a:r>
            <a:r>
              <a:rPr lang="en-US" altLang="zh-CN" sz="26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600" kern="100" dirty="0" smtClean="0">
                <a:latin typeface="Times New Roman"/>
                <a:ea typeface="华文细黑"/>
                <a:cs typeface="Times New Roman"/>
              </a:rPr>
              <a:t>，求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λ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的值</a:t>
            </a:r>
            <a:r>
              <a:rPr lang="zh-CN" altLang="zh-CN" sz="2600" kern="100" dirty="0" smtClean="0">
                <a:latin typeface="Times New Roman"/>
                <a:ea typeface="华文细黑"/>
                <a:cs typeface="Times New Roman"/>
              </a:rPr>
              <a:t>；</a:t>
            </a:r>
          </a:p>
        </p:txBody>
      </p:sp>
      <p:sp>
        <p:nvSpPr>
          <p:cNvPr id="24" name="任意多边形 23">
            <a:hlinkClick r:id="rId4" action="ppaction://hlinksldjump"/>
          </p:cNvPr>
          <p:cNvSpPr/>
          <p:nvPr/>
        </p:nvSpPr>
        <p:spPr>
          <a:xfrm>
            <a:off x="7117358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kern="1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1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26" name="任意多边形 25">
            <a:hlinkClick r:id="rId5" action="ppaction://hlinksldjump"/>
          </p:cNvPr>
          <p:cNvSpPr/>
          <p:nvPr/>
        </p:nvSpPr>
        <p:spPr>
          <a:xfrm>
            <a:off x="7600339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2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28" name="任意多边形 27">
            <a:hlinkClick r:id="rId6" action="ppaction://hlinksldjump"/>
          </p:cNvPr>
          <p:cNvSpPr/>
          <p:nvPr/>
        </p:nvSpPr>
        <p:spPr>
          <a:xfrm>
            <a:off x="8083320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3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29" name="任意多边形 28">
            <a:hlinkClick r:id="rId7" action="ppaction://hlinksldjump"/>
          </p:cNvPr>
          <p:cNvSpPr/>
          <p:nvPr/>
        </p:nvSpPr>
        <p:spPr>
          <a:xfrm>
            <a:off x="8566301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>
                <a:solidFill>
                  <a:srgbClr val="0000FF"/>
                </a:solidFill>
                <a:latin typeface="Broadway" pitchFamily="82" charset="0"/>
                <a:cs typeface="Times New Roman" pitchFamily="18" charset="0"/>
              </a:rPr>
              <a:t>4</a:t>
            </a:r>
            <a:endParaRPr lang="zh-CN" altLang="en-US" sz="2200" dirty="0">
              <a:solidFill>
                <a:srgbClr val="0000FF"/>
              </a:solidFill>
              <a:latin typeface="Broadway" pitchFamily="82" charset="0"/>
              <a:cs typeface="Times New Roman" pitchFamily="18" charset="0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835448578"/>
              </p:ext>
            </p:extLst>
          </p:nvPr>
        </p:nvGraphicFramePr>
        <p:xfrm>
          <a:off x="2354992" y="2545462"/>
          <a:ext cx="450850" cy="930275"/>
        </p:xfrm>
        <a:graphic>
          <a:graphicData uri="http://schemas.openxmlformats.org/presentationml/2006/ole">
            <p:oleObj spid="_x0000_s133136" name="文档" r:id="rId8" imgW="450608" imgH="931002" progId="Word.Document.12">
              <p:embed/>
            </p:oleObj>
          </a:graphicData>
        </a:graphic>
      </p:graphicFrame>
    </p:spTree>
    <p:extLst>
      <p:ext uri="{BB962C8B-B14F-4D97-AF65-F5344CB8AC3E}">
        <p14:creationId xmlns:p14="http://schemas.microsoft.com/office/powerpoint/2010/main" xmlns="" val="5172477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/>
        </p:nvSpPr>
        <p:spPr>
          <a:xfrm>
            <a:off x="251520" y="123478"/>
            <a:ext cx="23391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2800" b="1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高考题型精练</a:t>
            </a:r>
            <a:endParaRPr lang="zh-CN" altLang="en-US" sz="2800" b="1" dirty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23" name="直接连接符 22"/>
          <p:cNvCxnSpPr/>
          <p:nvPr/>
        </p:nvCxnSpPr>
        <p:spPr>
          <a:xfrm>
            <a:off x="2604" y="699542"/>
            <a:ext cx="9144000" cy="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2" name="矩形 21"/>
          <p:cNvSpPr/>
          <p:nvPr/>
        </p:nvSpPr>
        <p:spPr>
          <a:xfrm>
            <a:off x="401366" y="1465794"/>
            <a:ext cx="8563122" cy="6174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600" b="1" kern="100" dirty="0">
                <a:solidFill>
                  <a:srgbClr val="0066FF"/>
                </a:solidFill>
                <a:latin typeface="Times New Roman"/>
                <a:ea typeface="微软雅黑"/>
                <a:cs typeface="Times New Roman"/>
              </a:rPr>
              <a:t>解　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依题意可设椭圆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en-US" altLang="zh-CN" sz="2600" kern="100" baseline="-25000" dirty="0">
                <a:latin typeface="Times New Roman"/>
                <a:ea typeface="华文细黑"/>
                <a:cs typeface="Courier New"/>
              </a:rPr>
              <a:t>1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en-US" altLang="zh-CN" sz="26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的方程分别为</a:t>
            </a:r>
            <a:endParaRPr lang="zh-CN" altLang="zh-CN" sz="260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236051461"/>
              </p:ext>
            </p:extLst>
          </p:nvPr>
        </p:nvGraphicFramePr>
        <p:xfrm>
          <a:off x="490404" y="2363192"/>
          <a:ext cx="5235575" cy="998538"/>
        </p:xfrm>
        <a:graphic>
          <a:graphicData uri="http://schemas.openxmlformats.org/presentationml/2006/ole">
            <p:oleObj spid="_x0000_s104498" name="文档" r:id="rId3" imgW="5234895" imgH="1005281" progId="Word.Document.12">
              <p:embed/>
            </p:oleObj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1615369490"/>
              </p:ext>
            </p:extLst>
          </p:nvPr>
        </p:nvGraphicFramePr>
        <p:xfrm>
          <a:off x="494148" y="3301405"/>
          <a:ext cx="5233988" cy="998537"/>
        </p:xfrm>
        <a:graphic>
          <a:graphicData uri="http://schemas.openxmlformats.org/presentationml/2006/ole">
            <p:oleObj spid="_x0000_s104499" name="文档" r:id="rId4" imgW="5234895" imgH="1005281" progId="Word.Document.12">
              <p:embed/>
            </p:oleObj>
          </a:graphicData>
        </a:graphic>
      </p:graphicFrame>
      <p:sp>
        <p:nvSpPr>
          <p:cNvPr id="24" name="任意多边形 23">
            <a:hlinkClick r:id="rId5" action="ppaction://hlinksldjump"/>
          </p:cNvPr>
          <p:cNvSpPr/>
          <p:nvPr/>
        </p:nvSpPr>
        <p:spPr>
          <a:xfrm>
            <a:off x="7117358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kern="1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1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25" name="任意多边形 24">
            <a:hlinkClick r:id="rId6" action="ppaction://hlinksldjump"/>
          </p:cNvPr>
          <p:cNvSpPr/>
          <p:nvPr/>
        </p:nvSpPr>
        <p:spPr>
          <a:xfrm>
            <a:off x="7600339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2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26" name="任意多边形 25">
            <a:hlinkClick r:id="rId7" action="ppaction://hlinksldjump"/>
          </p:cNvPr>
          <p:cNvSpPr/>
          <p:nvPr/>
        </p:nvSpPr>
        <p:spPr>
          <a:xfrm>
            <a:off x="8083320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3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28" name="任意多边形 27">
            <a:hlinkClick r:id="rId8" action="ppaction://hlinksldjump"/>
          </p:cNvPr>
          <p:cNvSpPr/>
          <p:nvPr/>
        </p:nvSpPr>
        <p:spPr>
          <a:xfrm>
            <a:off x="8566301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>
                <a:solidFill>
                  <a:srgbClr val="0000FF"/>
                </a:solidFill>
                <a:latin typeface="Broadway" pitchFamily="82" charset="0"/>
                <a:cs typeface="Times New Roman" pitchFamily="18" charset="0"/>
              </a:rPr>
              <a:t>4</a:t>
            </a:r>
            <a:endParaRPr lang="zh-CN" altLang="en-US" sz="2200" dirty="0">
              <a:solidFill>
                <a:srgbClr val="0000FF"/>
              </a:solidFill>
              <a:latin typeface="Broadway" pitchFamily="82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737706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/>
        </p:nvSpPr>
        <p:spPr>
          <a:xfrm>
            <a:off x="251520" y="123478"/>
            <a:ext cx="23391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2800" b="1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高考题型精练</a:t>
            </a:r>
            <a:endParaRPr lang="zh-CN" altLang="en-US" sz="2800" b="1" dirty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23" name="直接连接符 22"/>
          <p:cNvCxnSpPr/>
          <p:nvPr/>
        </p:nvCxnSpPr>
        <p:spPr>
          <a:xfrm>
            <a:off x="2604" y="699542"/>
            <a:ext cx="9144000" cy="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2" name="矩形 21"/>
          <p:cNvSpPr/>
          <p:nvPr/>
        </p:nvSpPr>
        <p:spPr>
          <a:xfrm>
            <a:off x="171892" y="843558"/>
            <a:ext cx="8735242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600" kern="100" spc="-100" dirty="0" smtClean="0">
                <a:latin typeface="Times New Roman"/>
                <a:ea typeface="华文细黑"/>
                <a:cs typeface="Times New Roman"/>
              </a:rPr>
              <a:t>方法</a:t>
            </a:r>
            <a:r>
              <a:rPr lang="zh-CN" altLang="zh-CN" sz="2600" kern="100" spc="-100" dirty="0">
                <a:latin typeface="Times New Roman"/>
                <a:ea typeface="华文细黑"/>
                <a:cs typeface="Times New Roman"/>
              </a:rPr>
              <a:t>一　如图，若直线</a:t>
            </a:r>
            <a:r>
              <a:rPr lang="en-US" altLang="zh-CN" sz="2600" i="1" kern="100" spc="-100" dirty="0">
                <a:latin typeface="Times New Roman"/>
                <a:ea typeface="华文细黑"/>
                <a:cs typeface="Courier New"/>
              </a:rPr>
              <a:t>l</a:t>
            </a:r>
            <a:r>
              <a:rPr lang="zh-CN" altLang="zh-CN" sz="2600" kern="100" spc="-100" dirty="0">
                <a:latin typeface="Times New Roman"/>
                <a:ea typeface="华文细黑"/>
                <a:cs typeface="Times New Roman"/>
              </a:rPr>
              <a:t>与</a:t>
            </a:r>
            <a:r>
              <a:rPr lang="en-US" altLang="zh-CN" sz="2600" i="1" kern="100" spc="-100" dirty="0">
                <a:latin typeface="Times New Roman"/>
                <a:ea typeface="华文细黑"/>
                <a:cs typeface="Courier New"/>
              </a:rPr>
              <a:t>y</a:t>
            </a:r>
            <a:r>
              <a:rPr lang="zh-CN" altLang="zh-CN" sz="2600" kern="100" spc="-100" dirty="0">
                <a:latin typeface="Times New Roman"/>
                <a:ea typeface="华文细黑"/>
                <a:cs typeface="Times New Roman"/>
              </a:rPr>
              <a:t>轴重合，即直线</a:t>
            </a:r>
            <a:r>
              <a:rPr lang="en-US" altLang="zh-CN" sz="2600" i="1" kern="100" spc="-100" dirty="0">
                <a:latin typeface="Times New Roman"/>
                <a:ea typeface="华文细黑"/>
                <a:cs typeface="Courier New"/>
              </a:rPr>
              <a:t>l</a:t>
            </a:r>
            <a:r>
              <a:rPr lang="zh-CN" altLang="zh-CN" sz="2600" kern="100" spc="-100" dirty="0">
                <a:latin typeface="Times New Roman"/>
                <a:ea typeface="华文细黑"/>
                <a:cs typeface="Times New Roman"/>
              </a:rPr>
              <a:t>的方程为</a:t>
            </a:r>
            <a:r>
              <a:rPr lang="en-US" altLang="zh-CN" sz="2600" i="1" kern="100" spc="-100" dirty="0">
                <a:latin typeface="Times New Roman"/>
                <a:ea typeface="华文细黑"/>
                <a:cs typeface="Courier New"/>
              </a:rPr>
              <a:t>x</a:t>
            </a:r>
            <a:r>
              <a:rPr lang="zh-CN" altLang="zh-CN" sz="2600" kern="100" spc="-100" dirty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600" kern="100" spc="-100" dirty="0">
                <a:latin typeface="Times New Roman"/>
                <a:ea typeface="华文细黑"/>
                <a:cs typeface="Courier New"/>
              </a:rPr>
              <a:t>0</a:t>
            </a:r>
            <a:r>
              <a:rPr lang="zh-CN" altLang="zh-CN" sz="2600" kern="100" spc="-100" dirty="0">
                <a:latin typeface="Times New Roman"/>
                <a:ea typeface="华文细黑"/>
                <a:cs typeface="Times New Roman"/>
              </a:rPr>
              <a:t>，</a:t>
            </a:r>
            <a:endParaRPr lang="zh-CN" altLang="zh-CN" sz="2600" kern="100" spc="-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2034921619"/>
              </p:ext>
            </p:extLst>
          </p:nvPr>
        </p:nvGraphicFramePr>
        <p:xfrm>
          <a:off x="289620" y="1578878"/>
          <a:ext cx="6434137" cy="1049338"/>
        </p:xfrm>
        <a:graphic>
          <a:graphicData uri="http://schemas.openxmlformats.org/presentationml/2006/ole">
            <p:oleObj spid="_x0000_s105572" name="文档" r:id="rId3" imgW="6434257" imgH="1050626" progId="Word.Document.12">
              <p:embed/>
            </p:oleObj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3208443183"/>
              </p:ext>
            </p:extLst>
          </p:nvPr>
        </p:nvGraphicFramePr>
        <p:xfrm>
          <a:off x="2915816" y="1605166"/>
          <a:ext cx="2095500" cy="1044575"/>
        </p:xfrm>
        <a:graphic>
          <a:graphicData uri="http://schemas.openxmlformats.org/presentationml/2006/ole">
            <p:oleObj spid="_x0000_s105573" name="文档" r:id="rId4" imgW="2100077" imgH="1045305" progId="Word.Document.12">
              <p:embed/>
            </p:oleObj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1992406572"/>
              </p:ext>
            </p:extLst>
          </p:nvPr>
        </p:nvGraphicFramePr>
        <p:xfrm>
          <a:off x="284704" y="2298958"/>
          <a:ext cx="6430963" cy="1050925"/>
        </p:xfrm>
        <a:graphic>
          <a:graphicData uri="http://schemas.openxmlformats.org/presentationml/2006/ole">
            <p:oleObj spid="_x0000_s105574" name="文档" r:id="rId5" imgW="6434257" imgH="1053869" progId="Word.Document.12">
              <p:embed/>
            </p:oleObj>
          </a:graphicData>
        </a:graphic>
      </p:graphicFrame>
      <p:sp>
        <p:nvSpPr>
          <p:cNvPr id="24" name="任意多边形 23">
            <a:hlinkClick r:id="rId6" action="ppaction://hlinksldjump"/>
          </p:cNvPr>
          <p:cNvSpPr/>
          <p:nvPr/>
        </p:nvSpPr>
        <p:spPr>
          <a:xfrm>
            <a:off x="7117358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kern="1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1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25" name="任意多边形 24">
            <a:hlinkClick r:id="rId7" action="ppaction://hlinksldjump"/>
          </p:cNvPr>
          <p:cNvSpPr/>
          <p:nvPr/>
        </p:nvSpPr>
        <p:spPr>
          <a:xfrm>
            <a:off x="7600339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2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26" name="任意多边形 25">
            <a:hlinkClick r:id="rId8" action="ppaction://hlinksldjump"/>
          </p:cNvPr>
          <p:cNvSpPr/>
          <p:nvPr/>
        </p:nvSpPr>
        <p:spPr>
          <a:xfrm>
            <a:off x="8083320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3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28" name="任意多边形 27">
            <a:hlinkClick r:id="rId9" action="ppaction://hlinksldjump"/>
          </p:cNvPr>
          <p:cNvSpPr/>
          <p:nvPr/>
        </p:nvSpPr>
        <p:spPr>
          <a:xfrm>
            <a:off x="8566301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>
                <a:solidFill>
                  <a:srgbClr val="0000FF"/>
                </a:solidFill>
                <a:latin typeface="Broadway" pitchFamily="82" charset="0"/>
                <a:cs typeface="Times New Roman" pitchFamily="18" charset="0"/>
              </a:rPr>
              <a:t>4</a:t>
            </a:r>
            <a:endParaRPr lang="zh-CN" altLang="en-US" sz="2200" dirty="0">
              <a:solidFill>
                <a:srgbClr val="0000FF"/>
              </a:solidFill>
              <a:latin typeface="Broadway" pitchFamily="82" charset="0"/>
              <a:cs typeface="Times New Roman" pitchFamily="18" charset="0"/>
            </a:endParaRPr>
          </a:p>
        </p:txBody>
      </p:sp>
      <p:pic>
        <p:nvPicPr>
          <p:cNvPr id="105515" name="Picture 43" descr="G204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715250" y="1743844"/>
            <a:ext cx="2766257" cy="20924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4" name="对象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721495646"/>
              </p:ext>
            </p:extLst>
          </p:nvPr>
        </p:nvGraphicFramePr>
        <p:xfrm>
          <a:off x="251520" y="3075806"/>
          <a:ext cx="6432550" cy="1052513"/>
        </p:xfrm>
        <a:graphic>
          <a:graphicData uri="http://schemas.openxmlformats.org/presentationml/2006/ole">
            <p:oleObj spid="_x0000_s105575" name="文档" r:id="rId11" imgW="6434257" imgH="1055311" progId="Word.Document.12">
              <p:embed/>
            </p:oleObj>
          </a:graphicData>
        </a:graphic>
      </p:graphicFrame>
      <p:sp>
        <p:nvSpPr>
          <p:cNvPr id="15" name="矩形 14"/>
          <p:cNvSpPr/>
          <p:nvPr/>
        </p:nvSpPr>
        <p:spPr>
          <a:xfrm>
            <a:off x="140856" y="3723878"/>
            <a:ext cx="8561888" cy="1216743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在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en-US" altLang="zh-CN" sz="2600" kern="100" baseline="-25000" dirty="0">
                <a:latin typeface="Times New Roman"/>
                <a:ea typeface="华文细黑"/>
                <a:cs typeface="Courier New"/>
              </a:rPr>
              <a:t>1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en-US" altLang="zh-CN" sz="26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的方程中分别令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x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0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，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可得</a:t>
            </a:r>
            <a:r>
              <a:rPr lang="en-US" altLang="zh-CN" sz="2600" i="1" kern="100" dirty="0" err="1">
                <a:latin typeface="Times New Roman"/>
                <a:ea typeface="华文细黑"/>
                <a:cs typeface="Courier New"/>
              </a:rPr>
              <a:t>y</a:t>
            </a:r>
            <a:r>
              <a:rPr lang="en-US" altLang="zh-CN" sz="2600" i="1" kern="100" baseline="-25000" dirty="0" err="1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m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600" i="1" kern="100" dirty="0" err="1">
                <a:latin typeface="Times New Roman"/>
                <a:ea typeface="华文细黑"/>
                <a:cs typeface="Courier New"/>
              </a:rPr>
              <a:t>y</a:t>
            </a:r>
            <a:r>
              <a:rPr lang="en-US" altLang="zh-CN" sz="2600" i="1" kern="100" baseline="-25000" dirty="0" err="1">
                <a:latin typeface="Times New Roman"/>
                <a:ea typeface="华文细黑"/>
                <a:cs typeface="Courier New"/>
              </a:rPr>
              <a:t>B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n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600" i="1" kern="100" dirty="0" err="1">
                <a:latin typeface="Times New Roman"/>
                <a:ea typeface="华文细黑"/>
                <a:cs typeface="Courier New"/>
              </a:rPr>
              <a:t>y</a:t>
            </a:r>
            <a:r>
              <a:rPr lang="en-US" altLang="zh-CN" sz="2600" i="1" kern="100" baseline="-25000" dirty="0" err="1">
                <a:latin typeface="Times New Roman"/>
                <a:ea typeface="华文细黑"/>
                <a:cs typeface="Courier New"/>
              </a:rPr>
              <a:t>D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＝－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m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，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270246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875263951"/>
              </p:ext>
            </p:extLst>
          </p:nvPr>
        </p:nvGraphicFramePr>
        <p:xfrm>
          <a:off x="250825" y="487363"/>
          <a:ext cx="8634413" cy="2119312"/>
        </p:xfrm>
        <a:graphic>
          <a:graphicData uri="http://schemas.openxmlformats.org/presentationml/2006/ole">
            <p:oleObj spid="_x0000_s45146" name="文档" r:id="rId3" imgW="8640341" imgH="2117425" progId="Word.Document.12">
              <p:embed/>
            </p:oleObj>
          </a:graphicData>
        </a:graphic>
      </p:graphicFrame>
      <p:sp>
        <p:nvSpPr>
          <p:cNvPr id="6" name="矩形 5"/>
          <p:cNvSpPr/>
          <p:nvPr/>
        </p:nvSpPr>
        <p:spPr>
          <a:xfrm>
            <a:off x="179512" y="1779662"/>
            <a:ext cx="8647507" cy="616579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消去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y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得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(3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k</a:t>
            </a:r>
            <a:r>
              <a:rPr lang="en-US" altLang="zh-CN" sz="2600" kern="100" baseline="30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x</a:t>
            </a:r>
            <a:r>
              <a:rPr lang="en-US" altLang="zh-CN" sz="2600" kern="100" baseline="30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8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k</a:t>
            </a:r>
            <a:r>
              <a:rPr lang="en-US" altLang="zh-CN" sz="2600" kern="100" baseline="30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x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k</a:t>
            </a:r>
            <a:r>
              <a:rPr lang="en-US" altLang="zh-CN" sz="2600" kern="100" baseline="30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12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0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，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4119559156"/>
              </p:ext>
            </p:extLst>
          </p:nvPr>
        </p:nvGraphicFramePr>
        <p:xfrm>
          <a:off x="250825" y="2476500"/>
          <a:ext cx="8634413" cy="1235075"/>
        </p:xfrm>
        <a:graphic>
          <a:graphicData uri="http://schemas.openxmlformats.org/presentationml/2006/ole">
            <p:oleObj spid="_x0000_s45147" name="文档" r:id="rId4" imgW="8640341" imgH="1232499" progId="Word.Document.12">
              <p:embed/>
            </p:oleObj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1743158217"/>
              </p:ext>
            </p:extLst>
          </p:nvPr>
        </p:nvGraphicFramePr>
        <p:xfrm>
          <a:off x="250825" y="3521075"/>
          <a:ext cx="8229600" cy="936625"/>
        </p:xfrm>
        <a:graphic>
          <a:graphicData uri="http://schemas.openxmlformats.org/presentationml/2006/ole">
            <p:oleObj spid="_x0000_s45148" name="文档" r:id="rId5" imgW="8233646" imgH="939256" progId="Word.Document.12">
              <p:embed/>
            </p:oleObj>
          </a:graphicData>
        </a:graphic>
      </p:graphicFrame>
      <p:sp>
        <p:nvSpPr>
          <p:cNvPr id="7" name="矩形 6"/>
          <p:cNvSpPr/>
          <p:nvPr/>
        </p:nvSpPr>
        <p:spPr>
          <a:xfrm>
            <a:off x="107504" y="4145419"/>
            <a:ext cx="8647507" cy="616579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600" kern="100" dirty="0">
                <a:latin typeface="宋体"/>
                <a:ea typeface="华文细黑"/>
                <a:cs typeface="Times New Roman"/>
              </a:rPr>
              <a:t>∴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x</a:t>
            </a:r>
            <a:r>
              <a:rPr lang="en-US" altLang="zh-CN" sz="2600" kern="100" baseline="-25000" dirty="0">
                <a:latin typeface="Times New Roman"/>
                <a:ea typeface="华文细黑"/>
                <a:cs typeface="Courier New"/>
              </a:rPr>
              <a:t>1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y</a:t>
            </a:r>
            <a:r>
              <a:rPr lang="en-US" altLang="zh-CN" sz="2600" kern="100" baseline="-25000" dirty="0">
                <a:latin typeface="Times New Roman"/>
                <a:ea typeface="华文细黑"/>
                <a:cs typeface="Courier New"/>
              </a:rPr>
              <a:t>1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k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λ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(1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x</a:t>
            </a:r>
            <a:r>
              <a:rPr lang="en-US" altLang="zh-CN" sz="2600" kern="100" baseline="-25000" dirty="0">
                <a:latin typeface="Times New Roman"/>
                <a:ea typeface="华文细黑"/>
                <a:cs typeface="Courier New"/>
              </a:rPr>
              <a:t>1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，－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y</a:t>
            </a:r>
            <a:r>
              <a:rPr lang="en-US" altLang="zh-CN" sz="2600" kern="100" baseline="-25000" dirty="0">
                <a:latin typeface="Times New Roman"/>
                <a:ea typeface="华文细黑"/>
                <a:cs typeface="Courier New"/>
              </a:rPr>
              <a:t>1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，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2909255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/>
        </p:nvSpPr>
        <p:spPr>
          <a:xfrm>
            <a:off x="251520" y="123478"/>
            <a:ext cx="23391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2800" b="1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高考题型精练</a:t>
            </a:r>
            <a:endParaRPr lang="zh-CN" altLang="en-US" sz="2800" b="1" dirty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23" name="直接连接符 22"/>
          <p:cNvCxnSpPr/>
          <p:nvPr/>
        </p:nvCxnSpPr>
        <p:spPr>
          <a:xfrm>
            <a:off x="2604" y="699542"/>
            <a:ext cx="9144000" cy="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3152295785"/>
              </p:ext>
            </p:extLst>
          </p:nvPr>
        </p:nvGraphicFramePr>
        <p:xfrm>
          <a:off x="456531" y="1024647"/>
          <a:ext cx="6430962" cy="1165225"/>
        </p:xfrm>
        <a:graphic>
          <a:graphicData uri="http://schemas.openxmlformats.org/presentationml/2006/ole">
            <p:oleObj spid="_x0000_s106585" name="文档" r:id="rId3" imgW="6434257" imgH="1172087" progId="Word.Document.12">
              <p:embed/>
            </p:oleObj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44190040"/>
              </p:ext>
            </p:extLst>
          </p:nvPr>
        </p:nvGraphicFramePr>
        <p:xfrm>
          <a:off x="502038" y="1975281"/>
          <a:ext cx="6429375" cy="1123950"/>
        </p:xfrm>
        <a:graphic>
          <a:graphicData uri="http://schemas.openxmlformats.org/presentationml/2006/ole">
            <p:oleObj spid="_x0000_s106586" name="文档" r:id="rId4" imgW="6434257" imgH="1172087" progId="Word.Document.12">
              <p:embed/>
            </p:oleObj>
          </a:graphicData>
        </a:graphic>
      </p:graphicFrame>
      <p:sp>
        <p:nvSpPr>
          <p:cNvPr id="24" name="任意多边形 23">
            <a:hlinkClick r:id="rId5" action="ppaction://hlinksldjump"/>
          </p:cNvPr>
          <p:cNvSpPr/>
          <p:nvPr/>
        </p:nvSpPr>
        <p:spPr>
          <a:xfrm>
            <a:off x="7117358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kern="1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1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25" name="任意多边形 24">
            <a:hlinkClick r:id="rId6" action="ppaction://hlinksldjump"/>
          </p:cNvPr>
          <p:cNvSpPr/>
          <p:nvPr/>
        </p:nvSpPr>
        <p:spPr>
          <a:xfrm>
            <a:off x="7600339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2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26" name="任意多边形 25">
            <a:hlinkClick r:id="rId7" action="ppaction://hlinksldjump"/>
          </p:cNvPr>
          <p:cNvSpPr/>
          <p:nvPr/>
        </p:nvSpPr>
        <p:spPr>
          <a:xfrm>
            <a:off x="8083320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3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28" name="任意多边形 27">
            <a:hlinkClick r:id="rId8" action="ppaction://hlinksldjump"/>
          </p:cNvPr>
          <p:cNvSpPr/>
          <p:nvPr/>
        </p:nvSpPr>
        <p:spPr>
          <a:xfrm>
            <a:off x="8566301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>
                <a:solidFill>
                  <a:srgbClr val="0000FF"/>
                </a:solidFill>
                <a:latin typeface="Broadway" pitchFamily="82" charset="0"/>
                <a:cs typeface="Times New Roman" pitchFamily="18" charset="0"/>
              </a:rPr>
              <a:t>4</a:t>
            </a:r>
            <a:endParaRPr lang="zh-CN" altLang="en-US" sz="2200" dirty="0">
              <a:solidFill>
                <a:srgbClr val="0000FF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73449" y="2740204"/>
            <a:ext cx="3417923" cy="61657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化简得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λ</a:t>
            </a:r>
            <a:r>
              <a:rPr lang="en-US" altLang="zh-CN" sz="2600" kern="100" baseline="30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λ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1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0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，</a:t>
            </a:r>
            <a:endParaRPr lang="zh-CN" altLang="zh-CN" sz="260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14" name="对象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2296936378"/>
              </p:ext>
            </p:extLst>
          </p:nvPr>
        </p:nvGraphicFramePr>
        <p:xfrm>
          <a:off x="468883" y="3473564"/>
          <a:ext cx="6430963" cy="784225"/>
        </p:xfrm>
        <a:graphic>
          <a:graphicData uri="http://schemas.openxmlformats.org/presentationml/2006/ole">
            <p:oleObj spid="_x0000_s106587" name="文档" r:id="rId9" imgW="6434257" imgH="785717" progId="Word.Document.12">
              <p:embed/>
            </p:oleObj>
          </a:graphicData>
        </a:graphic>
      </p:graphicFrame>
      <p:graphicFrame>
        <p:nvGraphicFramePr>
          <p:cNvPr id="15" name="对象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3239250166"/>
              </p:ext>
            </p:extLst>
          </p:nvPr>
        </p:nvGraphicFramePr>
        <p:xfrm>
          <a:off x="459878" y="4120991"/>
          <a:ext cx="7856538" cy="777875"/>
        </p:xfrm>
        <a:graphic>
          <a:graphicData uri="http://schemas.openxmlformats.org/presentationml/2006/ole">
            <p:oleObj spid="_x0000_s106588" name="文档" r:id="rId10" imgW="7858654" imgH="778148" progId="Word.Document.12">
              <p:embed/>
            </p:oleObj>
          </a:graphicData>
        </a:graphic>
      </p:graphicFrame>
    </p:spTree>
    <p:extLst>
      <p:ext uri="{BB962C8B-B14F-4D97-AF65-F5344CB8AC3E}">
        <p14:creationId xmlns:p14="http://schemas.microsoft.com/office/powerpoint/2010/main" xmlns="" val="42398726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/>
        </p:nvSpPr>
        <p:spPr>
          <a:xfrm>
            <a:off x="251520" y="123478"/>
            <a:ext cx="23391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2800" b="1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高考题型精练</a:t>
            </a:r>
            <a:endParaRPr lang="zh-CN" altLang="en-US" sz="2800" b="1" dirty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23" name="直接连接符 22"/>
          <p:cNvCxnSpPr/>
          <p:nvPr/>
        </p:nvCxnSpPr>
        <p:spPr>
          <a:xfrm>
            <a:off x="2604" y="699542"/>
            <a:ext cx="9144000" cy="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436180" y="756310"/>
            <a:ext cx="7363252" cy="1816908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方法二　如图，若直线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l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与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y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轴重合，则</a:t>
            </a:r>
            <a:endParaRPr lang="zh-CN" altLang="zh-CN" sz="26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|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BD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|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|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OB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|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|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OD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|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m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n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，</a:t>
            </a:r>
            <a:endParaRPr lang="zh-CN" altLang="zh-CN" sz="26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|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AB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|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|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OA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|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|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OB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|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m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n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；</a:t>
            </a:r>
            <a:endParaRPr lang="zh-CN" altLang="zh-CN" sz="2600" kern="100" dirty="0">
              <a:effectLst/>
              <a:latin typeface="宋体"/>
              <a:cs typeface="Courier New"/>
            </a:endParaRPr>
          </a:p>
        </p:txBody>
      </p:sp>
      <p:sp>
        <p:nvSpPr>
          <p:cNvPr id="22" name="任意多边形 21">
            <a:hlinkClick r:id="rId3" action="ppaction://hlinksldjump"/>
          </p:cNvPr>
          <p:cNvSpPr/>
          <p:nvPr/>
        </p:nvSpPr>
        <p:spPr>
          <a:xfrm>
            <a:off x="7117358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kern="1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1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24" name="任意多边形 23">
            <a:hlinkClick r:id="rId4" action="ppaction://hlinksldjump"/>
          </p:cNvPr>
          <p:cNvSpPr/>
          <p:nvPr/>
        </p:nvSpPr>
        <p:spPr>
          <a:xfrm>
            <a:off x="7600339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2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25" name="任意多边形 24">
            <a:hlinkClick r:id="rId5" action="ppaction://hlinksldjump"/>
          </p:cNvPr>
          <p:cNvSpPr/>
          <p:nvPr/>
        </p:nvSpPr>
        <p:spPr>
          <a:xfrm>
            <a:off x="8083320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3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26" name="任意多边形 25">
            <a:hlinkClick r:id="rId6" action="ppaction://hlinksldjump"/>
          </p:cNvPr>
          <p:cNvSpPr/>
          <p:nvPr/>
        </p:nvSpPr>
        <p:spPr>
          <a:xfrm>
            <a:off x="8566301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>
                <a:solidFill>
                  <a:srgbClr val="0000FF"/>
                </a:solidFill>
                <a:latin typeface="Broadway" pitchFamily="82" charset="0"/>
                <a:cs typeface="Times New Roman" pitchFamily="18" charset="0"/>
              </a:rPr>
              <a:t>4</a:t>
            </a:r>
            <a:endParaRPr lang="zh-CN" altLang="en-US" sz="2200" dirty="0">
              <a:solidFill>
                <a:srgbClr val="0000FF"/>
              </a:solidFill>
              <a:latin typeface="Broadway" pitchFamily="82" charset="0"/>
              <a:cs typeface="Times New Roman" pitchFamily="18" charset="0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3851295620"/>
              </p:ext>
            </p:extLst>
          </p:nvPr>
        </p:nvGraphicFramePr>
        <p:xfrm>
          <a:off x="509072" y="2571750"/>
          <a:ext cx="6088063" cy="1004888"/>
        </p:xfrm>
        <a:graphic>
          <a:graphicData uri="http://schemas.openxmlformats.org/presentationml/2006/ole">
            <p:oleObj spid="_x0000_s109630" name="文档" r:id="rId7" imgW="6087694" imgH="1004852" progId="Word.Document.12">
              <p:embed/>
            </p:oleObj>
          </a:graphicData>
        </a:graphic>
      </p:graphicFrame>
      <p:graphicFrame>
        <p:nvGraphicFramePr>
          <p:cNvPr id="13" name="对象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1622284553"/>
              </p:ext>
            </p:extLst>
          </p:nvPr>
        </p:nvGraphicFramePr>
        <p:xfrm>
          <a:off x="498024" y="3340978"/>
          <a:ext cx="6088063" cy="1004888"/>
        </p:xfrm>
        <a:graphic>
          <a:graphicData uri="http://schemas.openxmlformats.org/presentationml/2006/ole">
            <p:oleObj spid="_x0000_s109631" name="文档" r:id="rId8" imgW="6087694" imgH="1005933" progId="Word.Document.12">
              <p:embed/>
            </p:oleObj>
          </a:graphicData>
        </a:graphic>
      </p:graphicFrame>
      <p:graphicFrame>
        <p:nvGraphicFramePr>
          <p:cNvPr id="14" name="对象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1782693977"/>
              </p:ext>
            </p:extLst>
          </p:nvPr>
        </p:nvGraphicFramePr>
        <p:xfrm>
          <a:off x="465138" y="4091538"/>
          <a:ext cx="6088062" cy="1166813"/>
        </p:xfrm>
        <a:graphic>
          <a:graphicData uri="http://schemas.openxmlformats.org/presentationml/2006/ole">
            <p:oleObj spid="_x0000_s109632" name="文档" r:id="rId9" imgW="6087694" imgH="1172087" progId="Word.Document.12">
              <p:embed/>
            </p:oleObj>
          </a:graphicData>
        </a:graphic>
      </p:graphicFrame>
      <p:pic>
        <p:nvPicPr>
          <p:cNvPr id="15" name="Picture 43" descr="G204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715250" y="1743844"/>
            <a:ext cx="2766257" cy="20924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41467212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/>
        </p:nvSpPr>
        <p:spPr>
          <a:xfrm>
            <a:off x="251520" y="123478"/>
            <a:ext cx="23391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2800" b="1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高考题型精练</a:t>
            </a:r>
            <a:endParaRPr lang="zh-CN" altLang="en-US" sz="2800" b="1" dirty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23" name="直接连接符 22"/>
          <p:cNvCxnSpPr/>
          <p:nvPr/>
        </p:nvCxnSpPr>
        <p:spPr>
          <a:xfrm>
            <a:off x="2604" y="699542"/>
            <a:ext cx="9144000" cy="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2804570588"/>
              </p:ext>
            </p:extLst>
          </p:nvPr>
        </p:nvGraphicFramePr>
        <p:xfrm>
          <a:off x="500583" y="1347614"/>
          <a:ext cx="6429375" cy="1123950"/>
        </p:xfrm>
        <a:graphic>
          <a:graphicData uri="http://schemas.openxmlformats.org/presentationml/2006/ole">
            <p:oleObj spid="_x0000_s110675" name="文档" r:id="rId3" imgW="6434257" imgH="1172087" progId="Word.Document.12">
              <p:embed/>
            </p:oleObj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899241779"/>
              </p:ext>
            </p:extLst>
          </p:nvPr>
        </p:nvGraphicFramePr>
        <p:xfrm>
          <a:off x="500583" y="2613248"/>
          <a:ext cx="7743825" cy="1066800"/>
        </p:xfrm>
        <a:graphic>
          <a:graphicData uri="http://schemas.openxmlformats.org/presentationml/2006/ole">
            <p:oleObj spid="_x0000_s110676" name="文档" r:id="rId4" imgW="7748171" imgH="1069728" progId="Word.Document.12">
              <p:embed/>
            </p:oleObj>
          </a:graphicData>
        </a:graphic>
      </p:graphicFrame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86027974"/>
              </p:ext>
            </p:extLst>
          </p:nvPr>
        </p:nvGraphicFramePr>
        <p:xfrm>
          <a:off x="500583" y="3464024"/>
          <a:ext cx="7743825" cy="1123950"/>
        </p:xfrm>
        <a:graphic>
          <a:graphicData uri="http://schemas.openxmlformats.org/presentationml/2006/ole">
            <p:oleObj spid="_x0000_s110677" name="文档" r:id="rId5" imgW="7748171" imgH="1126674" progId="Word.Document.12">
              <p:embed/>
            </p:oleObj>
          </a:graphicData>
        </a:graphic>
      </p:graphicFrame>
      <p:sp>
        <p:nvSpPr>
          <p:cNvPr id="22" name="任意多边形 21">
            <a:hlinkClick r:id="rId6" action="ppaction://hlinksldjump"/>
          </p:cNvPr>
          <p:cNvSpPr/>
          <p:nvPr/>
        </p:nvSpPr>
        <p:spPr>
          <a:xfrm>
            <a:off x="7117358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kern="1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1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24" name="任意多边形 23">
            <a:hlinkClick r:id="rId7" action="ppaction://hlinksldjump"/>
          </p:cNvPr>
          <p:cNvSpPr/>
          <p:nvPr/>
        </p:nvSpPr>
        <p:spPr>
          <a:xfrm>
            <a:off x="7600339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2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25" name="任意多边形 24">
            <a:hlinkClick r:id="rId8" action="ppaction://hlinksldjump"/>
          </p:cNvPr>
          <p:cNvSpPr/>
          <p:nvPr/>
        </p:nvSpPr>
        <p:spPr>
          <a:xfrm>
            <a:off x="8083320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3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26" name="任意多边形 25">
            <a:hlinkClick r:id="rId9" action="ppaction://hlinksldjump"/>
          </p:cNvPr>
          <p:cNvSpPr/>
          <p:nvPr/>
        </p:nvSpPr>
        <p:spPr>
          <a:xfrm>
            <a:off x="8566301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>
                <a:solidFill>
                  <a:srgbClr val="0000FF"/>
                </a:solidFill>
                <a:latin typeface="Broadway" pitchFamily="82" charset="0"/>
                <a:cs typeface="Times New Roman" pitchFamily="18" charset="0"/>
              </a:rPr>
              <a:t>4</a:t>
            </a:r>
            <a:endParaRPr lang="zh-CN" altLang="en-US" sz="2200" dirty="0">
              <a:solidFill>
                <a:srgbClr val="0000FF"/>
              </a:solidFill>
              <a:latin typeface="Broadway" pitchFamily="82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202136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/>
        </p:nvSpPr>
        <p:spPr>
          <a:xfrm>
            <a:off x="251520" y="123478"/>
            <a:ext cx="23391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2800" b="1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高考题型精练</a:t>
            </a:r>
            <a:endParaRPr lang="zh-CN" altLang="en-US" sz="2800" b="1" dirty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23" name="直接连接符 22"/>
          <p:cNvCxnSpPr/>
          <p:nvPr/>
        </p:nvCxnSpPr>
        <p:spPr>
          <a:xfrm>
            <a:off x="2604" y="699542"/>
            <a:ext cx="9144000" cy="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171892" y="714782"/>
            <a:ext cx="8733982" cy="3387338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(2)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当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λ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变化时，是否存在与坐标轴不重合的直线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l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，使得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S</a:t>
            </a:r>
            <a:r>
              <a:rPr lang="en-US" altLang="zh-CN" sz="2600" kern="100" baseline="-25000" dirty="0">
                <a:latin typeface="Times New Roman"/>
                <a:ea typeface="华文细黑"/>
                <a:cs typeface="Courier New"/>
              </a:rPr>
              <a:t>1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λS</a:t>
            </a:r>
            <a:r>
              <a:rPr lang="en-US" altLang="zh-CN" sz="26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？并说明理由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.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zh-CN" sz="2600" b="1" kern="100" dirty="0">
                <a:solidFill>
                  <a:srgbClr val="0066FF"/>
                </a:solidFill>
                <a:latin typeface="Times New Roman"/>
                <a:ea typeface="微软雅黑"/>
                <a:cs typeface="Times New Roman"/>
              </a:rPr>
              <a:t>解　</a:t>
            </a:r>
            <a:r>
              <a:rPr lang="zh-CN" altLang="zh-CN" sz="2600" kern="100" dirty="0" smtClean="0">
                <a:latin typeface="Times New Roman"/>
                <a:ea typeface="华文细黑"/>
                <a:cs typeface="Times New Roman"/>
              </a:rPr>
              <a:t>方法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一　如图，若存在与</a:t>
            </a:r>
            <a:r>
              <a:rPr lang="zh-CN" altLang="zh-CN" sz="2600" kern="100" dirty="0" smtClean="0">
                <a:latin typeface="Times New Roman"/>
                <a:ea typeface="华文细黑"/>
                <a:cs typeface="Times New Roman"/>
              </a:rPr>
              <a:t>坐标轴</a:t>
            </a:r>
            <a:endParaRPr lang="en-US" altLang="zh-CN" sz="26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zh-CN" sz="2600" kern="100" dirty="0" smtClean="0">
                <a:latin typeface="Times New Roman"/>
                <a:ea typeface="华文细黑"/>
                <a:cs typeface="Times New Roman"/>
              </a:rPr>
              <a:t>不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重合的直线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l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，使得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S</a:t>
            </a:r>
            <a:r>
              <a:rPr lang="en-US" altLang="zh-CN" sz="2600" kern="100" baseline="-25000" dirty="0">
                <a:latin typeface="Times New Roman"/>
                <a:ea typeface="华文细黑"/>
                <a:cs typeface="Courier New"/>
              </a:rPr>
              <a:t>1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λS</a:t>
            </a:r>
            <a:r>
              <a:rPr lang="en-US" altLang="zh-CN" sz="26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600" kern="100" dirty="0" smtClean="0">
                <a:latin typeface="Times New Roman"/>
                <a:ea typeface="华文细黑"/>
                <a:cs typeface="Times New Roman"/>
              </a:rPr>
              <a:t>，</a:t>
            </a:r>
            <a:endParaRPr lang="en-US" altLang="zh-CN" sz="26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zh-CN" sz="2600" kern="100" dirty="0" smtClean="0">
                <a:latin typeface="Times New Roman"/>
                <a:ea typeface="华文细黑"/>
                <a:cs typeface="Times New Roman"/>
              </a:rPr>
              <a:t>根据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对称性，不妨设直线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l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：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y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600" i="1" kern="100" dirty="0" err="1">
                <a:latin typeface="Times New Roman"/>
                <a:ea typeface="华文细黑"/>
                <a:cs typeface="Courier New"/>
              </a:rPr>
              <a:t>kx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k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&gt;0)</a:t>
            </a:r>
            <a:r>
              <a:rPr lang="zh-CN" altLang="zh-CN" sz="2600" kern="100" dirty="0" smtClean="0">
                <a:latin typeface="Times New Roman"/>
                <a:ea typeface="华文细黑"/>
                <a:cs typeface="Times New Roman"/>
              </a:rPr>
              <a:t>，</a:t>
            </a:r>
            <a:endParaRPr lang="en-US" altLang="zh-CN" sz="1050" kern="100" dirty="0" smtClean="0">
              <a:latin typeface="宋体"/>
              <a:cs typeface="Courier New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点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M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a,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0)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N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a,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0)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到直线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l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的距离分别为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d</a:t>
            </a:r>
            <a:r>
              <a:rPr lang="en-US" altLang="zh-CN" sz="2600" kern="100" baseline="-25000" dirty="0">
                <a:latin typeface="Times New Roman"/>
                <a:ea typeface="华文细黑"/>
                <a:cs typeface="Courier New"/>
              </a:rPr>
              <a:t>1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d</a:t>
            </a:r>
            <a:r>
              <a:rPr lang="en-US" altLang="zh-CN" sz="26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zh-CN" altLang="zh-CN" sz="2600" kern="100" dirty="0" smtClean="0">
                <a:latin typeface="Times New Roman"/>
                <a:ea typeface="华文细黑"/>
                <a:cs typeface="Times New Roman"/>
              </a:rPr>
              <a:t>则</a:t>
            </a:r>
            <a:endParaRPr lang="zh-CN" altLang="zh-CN" sz="1050" kern="100" dirty="0">
              <a:latin typeface="宋体"/>
              <a:cs typeface="Courier New"/>
            </a:endParaRPr>
          </a:p>
        </p:txBody>
      </p:sp>
      <p:sp>
        <p:nvSpPr>
          <p:cNvPr id="25" name="任意多边形 24">
            <a:hlinkClick r:id="rId3" action="ppaction://hlinksldjump"/>
          </p:cNvPr>
          <p:cNvSpPr/>
          <p:nvPr/>
        </p:nvSpPr>
        <p:spPr>
          <a:xfrm>
            <a:off x="7117358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kern="1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1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26" name="任意多边形 25">
            <a:hlinkClick r:id="rId4" action="ppaction://hlinksldjump"/>
          </p:cNvPr>
          <p:cNvSpPr/>
          <p:nvPr/>
        </p:nvSpPr>
        <p:spPr>
          <a:xfrm>
            <a:off x="7600339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2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28" name="任意多边形 27">
            <a:hlinkClick r:id="rId5" action="ppaction://hlinksldjump"/>
          </p:cNvPr>
          <p:cNvSpPr/>
          <p:nvPr/>
        </p:nvSpPr>
        <p:spPr>
          <a:xfrm>
            <a:off x="8083320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3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29" name="任意多边形 28">
            <a:hlinkClick r:id="rId6" action="ppaction://hlinksldjump"/>
          </p:cNvPr>
          <p:cNvSpPr/>
          <p:nvPr/>
        </p:nvSpPr>
        <p:spPr>
          <a:xfrm>
            <a:off x="8566301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>
                <a:solidFill>
                  <a:srgbClr val="0000FF"/>
                </a:solidFill>
                <a:latin typeface="Broadway" pitchFamily="82" charset="0"/>
                <a:cs typeface="Times New Roman" pitchFamily="18" charset="0"/>
              </a:rPr>
              <a:t>4</a:t>
            </a:r>
            <a:endParaRPr lang="zh-CN" altLang="en-US" sz="2200" dirty="0">
              <a:solidFill>
                <a:srgbClr val="0000FF"/>
              </a:solidFill>
              <a:latin typeface="Broadway" pitchFamily="82" charset="0"/>
              <a:cs typeface="Times New Roman" pitchFamily="18" charset="0"/>
            </a:endParaRPr>
          </a:p>
        </p:txBody>
      </p:sp>
      <p:pic>
        <p:nvPicPr>
          <p:cNvPr id="111641" name="Picture 25" descr="G204A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084168" y="1415380"/>
            <a:ext cx="2811177" cy="20924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4260830428"/>
              </p:ext>
            </p:extLst>
          </p:nvPr>
        </p:nvGraphicFramePr>
        <p:xfrm>
          <a:off x="269195" y="4083918"/>
          <a:ext cx="7527925" cy="1304925"/>
        </p:xfrm>
        <a:graphic>
          <a:graphicData uri="http://schemas.openxmlformats.org/presentationml/2006/ole">
            <p:oleObj spid="_x0000_s111654" name="文档" r:id="rId8" imgW="7527206" imgH="1304362" progId="Word.Document.12">
              <p:embed/>
            </p:oleObj>
          </a:graphicData>
        </a:graphic>
      </p:graphicFrame>
      <p:sp>
        <p:nvSpPr>
          <p:cNvPr id="4" name="矩形 3"/>
          <p:cNvSpPr/>
          <p:nvPr/>
        </p:nvSpPr>
        <p:spPr>
          <a:xfrm>
            <a:off x="6982297" y="4155926"/>
            <a:ext cx="1822935" cy="61657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所以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d</a:t>
            </a:r>
            <a:r>
              <a:rPr lang="en-US" altLang="zh-CN" sz="2600" kern="100" baseline="-25000" dirty="0">
                <a:latin typeface="Times New Roman"/>
                <a:ea typeface="华文细黑"/>
                <a:cs typeface="Courier New"/>
              </a:rPr>
              <a:t>1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d</a:t>
            </a:r>
            <a:r>
              <a:rPr lang="en-US" altLang="zh-CN" sz="26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.</a:t>
            </a:r>
            <a:endParaRPr lang="zh-CN" altLang="zh-CN" sz="2600" kern="100" dirty="0">
              <a:effectLst/>
              <a:latin typeface="宋体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1040235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116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/>
        </p:nvSpPr>
        <p:spPr>
          <a:xfrm>
            <a:off x="251520" y="123478"/>
            <a:ext cx="23391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2800" b="1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高考题型精练</a:t>
            </a:r>
            <a:endParaRPr lang="zh-CN" altLang="en-US" sz="2800" b="1" dirty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23" name="直接连接符 22"/>
          <p:cNvCxnSpPr/>
          <p:nvPr/>
        </p:nvCxnSpPr>
        <p:spPr>
          <a:xfrm>
            <a:off x="2604" y="699542"/>
            <a:ext cx="9144000" cy="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4005579756"/>
              </p:ext>
            </p:extLst>
          </p:nvPr>
        </p:nvGraphicFramePr>
        <p:xfrm>
          <a:off x="536788" y="771550"/>
          <a:ext cx="7010400" cy="1082675"/>
        </p:xfrm>
        <a:graphic>
          <a:graphicData uri="http://schemas.openxmlformats.org/presentationml/2006/ole">
            <p:oleObj spid="_x0000_s112718" name="文档" r:id="rId3" imgW="7015100" imgH="1083063" progId="Word.Document.12">
              <p:embed/>
            </p:oleObj>
          </a:graphicData>
        </a:graphic>
      </p:graphicFrame>
      <p:sp>
        <p:nvSpPr>
          <p:cNvPr id="25" name="任意多边形 24">
            <a:hlinkClick r:id="rId4" action="ppaction://hlinksldjump"/>
          </p:cNvPr>
          <p:cNvSpPr/>
          <p:nvPr/>
        </p:nvSpPr>
        <p:spPr>
          <a:xfrm>
            <a:off x="7117358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kern="1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1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26" name="任意多边形 25">
            <a:hlinkClick r:id="rId5" action="ppaction://hlinksldjump"/>
          </p:cNvPr>
          <p:cNvSpPr/>
          <p:nvPr/>
        </p:nvSpPr>
        <p:spPr>
          <a:xfrm>
            <a:off x="7600339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2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28" name="任意多边形 27">
            <a:hlinkClick r:id="rId6" action="ppaction://hlinksldjump"/>
          </p:cNvPr>
          <p:cNvSpPr/>
          <p:nvPr/>
        </p:nvSpPr>
        <p:spPr>
          <a:xfrm>
            <a:off x="8083320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3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29" name="任意多边形 28">
            <a:hlinkClick r:id="rId7" action="ppaction://hlinksldjump"/>
          </p:cNvPr>
          <p:cNvSpPr/>
          <p:nvPr/>
        </p:nvSpPr>
        <p:spPr>
          <a:xfrm>
            <a:off x="8566301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>
                <a:solidFill>
                  <a:srgbClr val="0000FF"/>
                </a:solidFill>
                <a:latin typeface="Broadway" pitchFamily="82" charset="0"/>
                <a:cs typeface="Times New Roman" pitchFamily="18" charset="0"/>
              </a:rPr>
              <a:t>4</a:t>
            </a:r>
            <a:endParaRPr lang="zh-CN" altLang="en-US" sz="2200" dirty="0">
              <a:solidFill>
                <a:srgbClr val="0000FF"/>
              </a:solidFill>
              <a:latin typeface="Broadway" pitchFamily="82" charset="0"/>
              <a:cs typeface="Times New Roman" pitchFamily="18" charset="0"/>
            </a:endParaRPr>
          </a:p>
        </p:txBody>
      </p:sp>
      <p:graphicFrame>
        <p:nvGraphicFramePr>
          <p:cNvPr id="12" name="对象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3870027427"/>
              </p:ext>
            </p:extLst>
          </p:nvPr>
        </p:nvGraphicFramePr>
        <p:xfrm>
          <a:off x="506308" y="1491630"/>
          <a:ext cx="7010400" cy="1082675"/>
        </p:xfrm>
        <a:graphic>
          <a:graphicData uri="http://schemas.openxmlformats.org/presentationml/2006/ole">
            <p:oleObj spid="_x0000_s112719" name="文档" r:id="rId8" imgW="7015100" imgH="1083784" progId="Word.Document.12">
              <p:embed/>
            </p:oleObj>
          </a:graphicData>
        </a:graphic>
      </p:graphicFrame>
      <p:sp>
        <p:nvSpPr>
          <p:cNvPr id="4" name="矩形 3"/>
          <p:cNvSpPr/>
          <p:nvPr/>
        </p:nvSpPr>
        <p:spPr>
          <a:xfrm>
            <a:off x="400392" y="2139702"/>
            <a:ext cx="6693865" cy="1892826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由对称性可知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|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AB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|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|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CD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|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，</a:t>
            </a:r>
            <a:endParaRPr lang="zh-CN" altLang="zh-CN" sz="26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所以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|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BC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|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|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BD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|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|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AB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|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λ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1)|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AB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|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，</a:t>
            </a:r>
            <a:endParaRPr lang="zh-CN" altLang="zh-CN" sz="26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|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AD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|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|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BD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|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|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AB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|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λ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1)|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AB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|</a:t>
            </a:r>
            <a:r>
              <a:rPr lang="zh-CN" altLang="zh-CN" sz="2600" kern="100" dirty="0" smtClean="0">
                <a:latin typeface="Times New Roman"/>
                <a:ea typeface="华文细黑"/>
                <a:cs typeface="Times New Roman"/>
              </a:rPr>
              <a:t>，</a:t>
            </a:r>
            <a:endParaRPr lang="zh-CN" altLang="zh-CN" sz="260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15" name="对象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1982920932"/>
              </p:ext>
            </p:extLst>
          </p:nvPr>
        </p:nvGraphicFramePr>
        <p:xfrm>
          <a:off x="449540" y="4011910"/>
          <a:ext cx="7010400" cy="1166812"/>
        </p:xfrm>
        <a:graphic>
          <a:graphicData uri="http://schemas.openxmlformats.org/presentationml/2006/ole">
            <p:oleObj spid="_x0000_s112720" name="文档" r:id="rId9" imgW="7015100" imgH="1172808" progId="Word.Document.12">
              <p:embed/>
            </p:oleObj>
          </a:graphicData>
        </a:graphic>
      </p:graphicFrame>
    </p:spTree>
    <p:extLst>
      <p:ext uri="{BB962C8B-B14F-4D97-AF65-F5344CB8AC3E}">
        <p14:creationId xmlns:p14="http://schemas.microsoft.com/office/powerpoint/2010/main" xmlns="" val="13809997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/>
        </p:nvSpPr>
        <p:spPr>
          <a:xfrm>
            <a:off x="251520" y="123478"/>
            <a:ext cx="23391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2800" b="1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高考题型精练</a:t>
            </a:r>
            <a:endParaRPr lang="zh-CN" altLang="en-US" sz="2800" b="1" dirty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23" name="直接连接符 22"/>
          <p:cNvCxnSpPr/>
          <p:nvPr/>
        </p:nvCxnSpPr>
        <p:spPr>
          <a:xfrm>
            <a:off x="2604" y="699542"/>
            <a:ext cx="9144000" cy="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" name="矩形 3"/>
          <p:cNvSpPr/>
          <p:nvPr/>
        </p:nvSpPr>
        <p:spPr>
          <a:xfrm>
            <a:off x="308288" y="771550"/>
            <a:ext cx="8099577" cy="616579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将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l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的方程分别与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en-US" altLang="zh-CN" sz="2600" kern="100" baseline="-25000" dirty="0">
                <a:latin typeface="Times New Roman"/>
                <a:ea typeface="华文细黑"/>
                <a:cs typeface="Courier New"/>
              </a:rPr>
              <a:t>1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en-US" altLang="zh-CN" sz="26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的方程联立，可求得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25" name="任意多边形 24">
            <a:hlinkClick r:id="rId3" action="ppaction://hlinksldjump"/>
          </p:cNvPr>
          <p:cNvSpPr/>
          <p:nvPr/>
        </p:nvSpPr>
        <p:spPr>
          <a:xfrm>
            <a:off x="7117358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kern="1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1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26" name="任意多边形 25">
            <a:hlinkClick r:id="rId4" action="ppaction://hlinksldjump"/>
          </p:cNvPr>
          <p:cNvSpPr/>
          <p:nvPr/>
        </p:nvSpPr>
        <p:spPr>
          <a:xfrm>
            <a:off x="7600339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2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28" name="任意多边形 27">
            <a:hlinkClick r:id="rId5" action="ppaction://hlinksldjump"/>
          </p:cNvPr>
          <p:cNvSpPr/>
          <p:nvPr/>
        </p:nvSpPr>
        <p:spPr>
          <a:xfrm>
            <a:off x="8083320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3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29" name="任意多边形 28">
            <a:hlinkClick r:id="rId6" action="ppaction://hlinksldjump"/>
          </p:cNvPr>
          <p:cNvSpPr/>
          <p:nvPr/>
        </p:nvSpPr>
        <p:spPr>
          <a:xfrm>
            <a:off x="8566301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>
                <a:solidFill>
                  <a:srgbClr val="0000FF"/>
                </a:solidFill>
                <a:latin typeface="Broadway" pitchFamily="82" charset="0"/>
                <a:cs typeface="Times New Roman" pitchFamily="18" charset="0"/>
              </a:rPr>
              <a:t>4</a:t>
            </a:r>
            <a:endParaRPr lang="zh-CN" altLang="en-US" sz="2200" dirty="0">
              <a:solidFill>
                <a:srgbClr val="0000FF"/>
              </a:solidFill>
              <a:latin typeface="Broadway" pitchFamily="82" charset="0"/>
              <a:cs typeface="Times New Roman" pitchFamily="18" charset="0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260525616"/>
              </p:ext>
            </p:extLst>
          </p:nvPr>
        </p:nvGraphicFramePr>
        <p:xfrm>
          <a:off x="428153" y="1412002"/>
          <a:ext cx="6088063" cy="1120775"/>
        </p:xfrm>
        <a:graphic>
          <a:graphicData uri="http://schemas.openxmlformats.org/presentationml/2006/ole">
            <p:oleObj spid="_x0000_s113726" name="文档" r:id="rId7" imgW="6087694" imgH="1121268" progId="Word.Document.12">
              <p:embed/>
            </p:oleObj>
          </a:graphicData>
        </a:graphic>
      </p:graphicFrame>
      <p:sp>
        <p:nvSpPr>
          <p:cNvPr id="6" name="矩形 5"/>
          <p:cNvSpPr/>
          <p:nvPr/>
        </p:nvSpPr>
        <p:spPr>
          <a:xfrm>
            <a:off x="288765" y="2226950"/>
            <a:ext cx="6356227" cy="61657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根据对称性可知</a:t>
            </a:r>
            <a:r>
              <a:rPr lang="en-US" altLang="zh-CN" sz="2600" i="1" kern="100" dirty="0" err="1">
                <a:latin typeface="Times New Roman"/>
                <a:ea typeface="华文细黑"/>
                <a:cs typeface="Courier New"/>
              </a:rPr>
              <a:t>x</a:t>
            </a:r>
            <a:r>
              <a:rPr lang="en-US" altLang="zh-CN" sz="2600" i="1" kern="100" baseline="-25000" dirty="0" err="1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＝－</a:t>
            </a:r>
            <a:r>
              <a:rPr lang="en-US" altLang="zh-CN" sz="2600" i="1" kern="100" dirty="0" err="1">
                <a:latin typeface="Times New Roman"/>
                <a:ea typeface="华文细黑"/>
                <a:cs typeface="Courier New"/>
              </a:rPr>
              <a:t>x</a:t>
            </a:r>
            <a:r>
              <a:rPr lang="en-US" altLang="zh-CN" sz="2600" i="1" kern="100" baseline="-25000" dirty="0" err="1">
                <a:latin typeface="Times New Roman"/>
                <a:ea typeface="华文细黑"/>
                <a:cs typeface="Courier New"/>
              </a:rPr>
              <a:t>B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600" i="1" kern="100" dirty="0" err="1">
                <a:latin typeface="Times New Roman"/>
                <a:ea typeface="华文细黑"/>
                <a:cs typeface="Courier New"/>
              </a:rPr>
              <a:t>x</a:t>
            </a:r>
            <a:r>
              <a:rPr lang="en-US" altLang="zh-CN" sz="2600" i="1" kern="100" baseline="-25000" dirty="0" err="1">
                <a:latin typeface="Times New Roman"/>
                <a:ea typeface="华文细黑"/>
                <a:cs typeface="Courier New"/>
              </a:rPr>
              <a:t>D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＝－</a:t>
            </a:r>
            <a:r>
              <a:rPr lang="en-US" altLang="zh-CN" sz="2600" i="1" kern="100" dirty="0" err="1">
                <a:latin typeface="Times New Roman"/>
                <a:ea typeface="华文细黑"/>
                <a:cs typeface="Courier New"/>
              </a:rPr>
              <a:t>x</a:t>
            </a:r>
            <a:r>
              <a:rPr lang="en-US" altLang="zh-CN" sz="2600" i="1" kern="100" baseline="-25000" dirty="0" err="1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，于是</a:t>
            </a:r>
            <a:endParaRPr lang="zh-CN" altLang="zh-CN" sz="260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15" name="对象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586570128"/>
              </p:ext>
            </p:extLst>
          </p:nvPr>
        </p:nvGraphicFramePr>
        <p:xfrm>
          <a:off x="334963" y="2955925"/>
          <a:ext cx="8466137" cy="1219200"/>
        </p:xfrm>
        <a:graphic>
          <a:graphicData uri="http://schemas.openxmlformats.org/presentationml/2006/ole">
            <p:oleObj spid="_x0000_s113727" name="文档" r:id="rId8" imgW="8464328" imgH="1223988" progId="Word.Document.12">
              <p:embed/>
            </p:oleObj>
          </a:graphicData>
        </a:graphic>
      </p:graphicFrame>
      <p:graphicFrame>
        <p:nvGraphicFramePr>
          <p:cNvPr id="16" name="对象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124305767"/>
              </p:ext>
            </p:extLst>
          </p:nvPr>
        </p:nvGraphicFramePr>
        <p:xfrm>
          <a:off x="334645" y="4008438"/>
          <a:ext cx="8732838" cy="1219200"/>
        </p:xfrm>
        <a:graphic>
          <a:graphicData uri="http://schemas.openxmlformats.org/presentationml/2006/ole">
            <p:oleObj spid="_x0000_s113728" name="文档" r:id="rId9" imgW="8737581" imgH="1217043" progId="Word.Document.12">
              <p:embed/>
            </p:oleObj>
          </a:graphicData>
        </a:graphic>
      </p:graphicFrame>
    </p:spTree>
    <p:extLst>
      <p:ext uri="{BB962C8B-B14F-4D97-AF65-F5344CB8AC3E}">
        <p14:creationId xmlns:p14="http://schemas.microsoft.com/office/powerpoint/2010/main" xmlns="" val="26814361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/>
        </p:nvSpPr>
        <p:spPr>
          <a:xfrm>
            <a:off x="251520" y="123478"/>
            <a:ext cx="23391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2800" b="1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高考题型精练</a:t>
            </a:r>
            <a:endParaRPr lang="zh-CN" altLang="en-US" sz="2800" b="1" dirty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23" name="直接连接符 22"/>
          <p:cNvCxnSpPr/>
          <p:nvPr/>
        </p:nvCxnSpPr>
        <p:spPr>
          <a:xfrm>
            <a:off x="2604" y="699542"/>
            <a:ext cx="9144000" cy="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2" name="任意多边形 21">
            <a:hlinkClick r:id="rId3" action="ppaction://hlinksldjump"/>
          </p:cNvPr>
          <p:cNvSpPr/>
          <p:nvPr/>
        </p:nvSpPr>
        <p:spPr>
          <a:xfrm>
            <a:off x="7117358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kern="1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1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24" name="任意多边形 23">
            <a:hlinkClick r:id="rId4" action="ppaction://hlinksldjump"/>
          </p:cNvPr>
          <p:cNvSpPr/>
          <p:nvPr/>
        </p:nvSpPr>
        <p:spPr>
          <a:xfrm>
            <a:off x="7600339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2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25" name="任意多边形 24">
            <a:hlinkClick r:id="rId5" action="ppaction://hlinksldjump"/>
          </p:cNvPr>
          <p:cNvSpPr/>
          <p:nvPr/>
        </p:nvSpPr>
        <p:spPr>
          <a:xfrm>
            <a:off x="8083320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3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26" name="任意多边形 25">
            <a:hlinkClick r:id="rId6" action="ppaction://hlinksldjump"/>
          </p:cNvPr>
          <p:cNvSpPr/>
          <p:nvPr/>
        </p:nvSpPr>
        <p:spPr>
          <a:xfrm>
            <a:off x="8566301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>
                <a:solidFill>
                  <a:srgbClr val="0000FF"/>
                </a:solidFill>
                <a:latin typeface="Broadway" pitchFamily="82" charset="0"/>
                <a:cs typeface="Times New Roman" pitchFamily="18" charset="0"/>
              </a:rPr>
              <a:t>4</a:t>
            </a:r>
            <a:endParaRPr lang="zh-CN" altLang="en-US" sz="2200" dirty="0">
              <a:solidFill>
                <a:srgbClr val="0000FF"/>
              </a:solidFill>
              <a:latin typeface="Broadway" pitchFamily="82" charset="0"/>
              <a:cs typeface="Times New Roman" pitchFamily="18" charset="0"/>
            </a:endParaRP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1768491486"/>
              </p:ext>
            </p:extLst>
          </p:nvPr>
        </p:nvGraphicFramePr>
        <p:xfrm>
          <a:off x="539552" y="923186"/>
          <a:ext cx="6088063" cy="1243012"/>
        </p:xfrm>
        <a:graphic>
          <a:graphicData uri="http://schemas.openxmlformats.org/presentationml/2006/ole">
            <p:oleObj spid="_x0000_s114773" name="文档" r:id="rId7" imgW="6087694" imgH="1243451" progId="Word.Document.12">
              <p:embed/>
            </p:oleObj>
          </a:graphicData>
        </a:graphic>
      </p:graphicFrame>
      <p:graphicFrame>
        <p:nvGraphicFramePr>
          <p:cNvPr id="13" name="对象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1069708553"/>
              </p:ext>
            </p:extLst>
          </p:nvPr>
        </p:nvGraphicFramePr>
        <p:xfrm>
          <a:off x="492541" y="1776026"/>
          <a:ext cx="6088063" cy="1243012"/>
        </p:xfrm>
        <a:graphic>
          <a:graphicData uri="http://schemas.openxmlformats.org/presentationml/2006/ole">
            <p:oleObj spid="_x0000_s114774" name="文档" r:id="rId8" imgW="6087694" imgH="1244532" progId="Word.Document.12">
              <p:embed/>
            </p:oleObj>
          </a:graphicData>
        </a:graphic>
      </p:graphicFrame>
      <p:sp>
        <p:nvSpPr>
          <p:cNvPr id="7" name="矩形 6"/>
          <p:cNvSpPr/>
          <p:nvPr/>
        </p:nvSpPr>
        <p:spPr>
          <a:xfrm>
            <a:off x="429444" y="2674238"/>
            <a:ext cx="3195105" cy="61657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因为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k</a:t>
            </a:r>
            <a:r>
              <a:rPr lang="en-US" altLang="zh-CN" sz="2600" kern="100" dirty="0">
                <a:latin typeface="宋体"/>
                <a:ea typeface="华文细黑"/>
                <a:cs typeface="Times New Roman"/>
              </a:rPr>
              <a:t>≠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0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，所以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k</a:t>
            </a:r>
            <a:r>
              <a:rPr lang="en-US" altLang="zh-CN" sz="2600" kern="100" baseline="30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&gt;0.</a:t>
            </a:r>
            <a:endParaRPr lang="zh-CN" altLang="zh-CN" sz="260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16" name="对象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3811985084"/>
              </p:ext>
            </p:extLst>
          </p:nvPr>
        </p:nvGraphicFramePr>
        <p:xfrm>
          <a:off x="475164" y="3276590"/>
          <a:ext cx="7162800" cy="1227138"/>
        </p:xfrm>
        <a:graphic>
          <a:graphicData uri="http://schemas.openxmlformats.org/presentationml/2006/ole">
            <p:oleObj spid="_x0000_s114775" name="文档" r:id="rId9" imgW="7161570" imgH="1227952" progId="Word.Document.12">
              <p:embed/>
            </p:oleObj>
          </a:graphicData>
        </a:graphic>
      </p:graphicFrame>
      <p:graphicFrame>
        <p:nvGraphicFramePr>
          <p:cNvPr id="17" name="对象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1416188519"/>
              </p:ext>
            </p:extLst>
          </p:nvPr>
        </p:nvGraphicFramePr>
        <p:xfrm>
          <a:off x="497924" y="4222457"/>
          <a:ext cx="7162800" cy="1165225"/>
        </p:xfrm>
        <a:graphic>
          <a:graphicData uri="http://schemas.openxmlformats.org/presentationml/2006/ole">
            <p:oleObj spid="_x0000_s114776" name="文档" r:id="rId10" imgW="7161570" imgH="1172808" progId="Word.Document.12">
              <p:embed/>
            </p:oleObj>
          </a:graphicData>
        </a:graphic>
      </p:graphicFrame>
    </p:spTree>
    <p:extLst>
      <p:ext uri="{BB962C8B-B14F-4D97-AF65-F5344CB8AC3E}">
        <p14:creationId xmlns:p14="http://schemas.microsoft.com/office/powerpoint/2010/main" xmlns="" val="30804510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/>
        </p:nvSpPr>
        <p:spPr>
          <a:xfrm>
            <a:off x="251520" y="123478"/>
            <a:ext cx="23391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2800" b="1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高考题型精练</a:t>
            </a:r>
            <a:endParaRPr lang="zh-CN" altLang="en-US" sz="2800" b="1" dirty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23" name="直接连接符 22"/>
          <p:cNvCxnSpPr/>
          <p:nvPr/>
        </p:nvCxnSpPr>
        <p:spPr>
          <a:xfrm>
            <a:off x="2604" y="699542"/>
            <a:ext cx="9144000" cy="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2843835922"/>
              </p:ext>
            </p:extLst>
          </p:nvPr>
        </p:nvGraphicFramePr>
        <p:xfrm>
          <a:off x="228660" y="1097608"/>
          <a:ext cx="7010400" cy="1362075"/>
        </p:xfrm>
        <a:graphic>
          <a:graphicData uri="http://schemas.openxmlformats.org/presentationml/2006/ole">
            <p:oleObj spid="_x0000_s115800" name="文档" r:id="rId3" imgW="7015100" imgH="1369958" progId="Word.Document.12">
              <p:embed/>
            </p:oleObj>
          </a:graphicData>
        </a:graphic>
      </p:graphicFrame>
      <p:sp>
        <p:nvSpPr>
          <p:cNvPr id="24" name="任意多边形 23">
            <a:hlinkClick r:id="rId4" action="ppaction://hlinksldjump"/>
          </p:cNvPr>
          <p:cNvSpPr/>
          <p:nvPr/>
        </p:nvSpPr>
        <p:spPr>
          <a:xfrm>
            <a:off x="7117358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kern="1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1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25" name="任意多边形 24">
            <a:hlinkClick r:id="rId5" action="ppaction://hlinksldjump"/>
          </p:cNvPr>
          <p:cNvSpPr/>
          <p:nvPr/>
        </p:nvSpPr>
        <p:spPr>
          <a:xfrm>
            <a:off x="7600339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2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26" name="任意多边形 25">
            <a:hlinkClick r:id="rId6" action="ppaction://hlinksldjump"/>
          </p:cNvPr>
          <p:cNvSpPr/>
          <p:nvPr/>
        </p:nvSpPr>
        <p:spPr>
          <a:xfrm>
            <a:off x="8083320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3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28" name="任意多边形 27">
            <a:hlinkClick r:id="rId7" action="ppaction://hlinksldjump"/>
          </p:cNvPr>
          <p:cNvSpPr/>
          <p:nvPr/>
        </p:nvSpPr>
        <p:spPr>
          <a:xfrm>
            <a:off x="8566301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>
                <a:solidFill>
                  <a:srgbClr val="0000FF"/>
                </a:solidFill>
                <a:latin typeface="Broadway" pitchFamily="82" charset="0"/>
                <a:cs typeface="Times New Roman" pitchFamily="18" charset="0"/>
              </a:rPr>
              <a:t>4</a:t>
            </a:r>
            <a:endParaRPr lang="zh-CN" altLang="en-US" sz="2200" dirty="0">
              <a:solidFill>
                <a:srgbClr val="0000FF"/>
              </a:solidFill>
              <a:latin typeface="Broadway" pitchFamily="82" charset="0"/>
              <a:cs typeface="Times New Roman" pitchFamily="18" charset="0"/>
            </a:endParaRPr>
          </a:p>
        </p:txBody>
      </p:sp>
      <p:graphicFrame>
        <p:nvGraphicFramePr>
          <p:cNvPr id="12" name="对象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948603317"/>
              </p:ext>
            </p:extLst>
          </p:nvPr>
        </p:nvGraphicFramePr>
        <p:xfrm>
          <a:off x="217612" y="2131690"/>
          <a:ext cx="7010400" cy="800100"/>
        </p:xfrm>
        <a:graphic>
          <a:graphicData uri="http://schemas.openxmlformats.org/presentationml/2006/ole">
            <p:oleObj spid="_x0000_s115801" name="文档" r:id="rId8" imgW="7015100" imgH="800854" progId="Word.Document.12">
              <p:embed/>
            </p:oleObj>
          </a:graphicData>
        </a:graphic>
      </p:graphicFrame>
      <p:graphicFrame>
        <p:nvGraphicFramePr>
          <p:cNvPr id="13" name="对象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3441754767"/>
              </p:ext>
            </p:extLst>
          </p:nvPr>
        </p:nvGraphicFramePr>
        <p:xfrm>
          <a:off x="179512" y="2817862"/>
          <a:ext cx="9128125" cy="762000"/>
        </p:xfrm>
        <a:graphic>
          <a:graphicData uri="http://schemas.openxmlformats.org/presentationml/2006/ole">
            <p:oleObj spid="_x0000_s115802" name="文档" r:id="rId9" imgW="9139508" imgH="760562" progId="Word.Document.12">
              <p:embed/>
            </p:oleObj>
          </a:graphicData>
        </a:graphic>
      </p:graphicFrame>
      <p:graphicFrame>
        <p:nvGraphicFramePr>
          <p:cNvPr id="14" name="对象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849585217"/>
              </p:ext>
            </p:extLst>
          </p:nvPr>
        </p:nvGraphicFramePr>
        <p:xfrm>
          <a:off x="188783" y="3572242"/>
          <a:ext cx="9128125" cy="754062"/>
        </p:xfrm>
        <a:graphic>
          <a:graphicData uri="http://schemas.openxmlformats.org/presentationml/2006/ole">
            <p:oleObj spid="_x0000_s115803" name="文档" r:id="rId10" imgW="9139508" imgH="759125" progId="Word.Document.12">
              <p:embed/>
            </p:oleObj>
          </a:graphicData>
        </a:graphic>
      </p:graphicFrame>
    </p:spTree>
    <p:extLst>
      <p:ext uri="{BB962C8B-B14F-4D97-AF65-F5344CB8AC3E}">
        <p14:creationId xmlns:p14="http://schemas.microsoft.com/office/powerpoint/2010/main" xmlns="" val="10325293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795" name="Picture 59" descr="G204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626324" y="3231385"/>
            <a:ext cx="2427777" cy="18070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矩形 26"/>
          <p:cNvSpPr/>
          <p:nvPr/>
        </p:nvSpPr>
        <p:spPr>
          <a:xfrm>
            <a:off x="251520" y="123478"/>
            <a:ext cx="23391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2800" b="1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高考题型精练</a:t>
            </a:r>
            <a:endParaRPr lang="zh-CN" altLang="en-US" sz="2800" b="1" dirty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23" name="直接连接符 22"/>
          <p:cNvCxnSpPr/>
          <p:nvPr/>
        </p:nvCxnSpPr>
        <p:spPr>
          <a:xfrm>
            <a:off x="2604" y="699542"/>
            <a:ext cx="9144000" cy="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2" name="任意多边形 21">
            <a:hlinkClick r:id="rId4" action="ppaction://hlinksldjump"/>
          </p:cNvPr>
          <p:cNvSpPr/>
          <p:nvPr/>
        </p:nvSpPr>
        <p:spPr>
          <a:xfrm>
            <a:off x="7117358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kern="1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1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24" name="任意多边形 23">
            <a:hlinkClick r:id="rId5" action="ppaction://hlinksldjump"/>
          </p:cNvPr>
          <p:cNvSpPr/>
          <p:nvPr/>
        </p:nvSpPr>
        <p:spPr>
          <a:xfrm>
            <a:off x="7600339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2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25" name="任意多边形 24">
            <a:hlinkClick r:id="rId6" action="ppaction://hlinksldjump"/>
          </p:cNvPr>
          <p:cNvSpPr/>
          <p:nvPr/>
        </p:nvSpPr>
        <p:spPr>
          <a:xfrm>
            <a:off x="8083320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3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26" name="任意多边形 25">
            <a:hlinkClick r:id="rId7" action="ppaction://hlinksldjump"/>
          </p:cNvPr>
          <p:cNvSpPr/>
          <p:nvPr/>
        </p:nvSpPr>
        <p:spPr>
          <a:xfrm>
            <a:off x="8566301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>
                <a:solidFill>
                  <a:srgbClr val="0000FF"/>
                </a:solidFill>
                <a:latin typeface="Broadway" pitchFamily="82" charset="0"/>
                <a:cs typeface="Times New Roman" pitchFamily="18" charset="0"/>
              </a:rPr>
              <a:t>4</a:t>
            </a:r>
            <a:endParaRPr lang="zh-CN" altLang="en-US" sz="2200" dirty="0">
              <a:solidFill>
                <a:srgbClr val="0000FF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09613" y="1026687"/>
            <a:ext cx="8909535" cy="1892826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方法二　如图，若存在与坐标轴不重合的直线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l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，使得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S</a:t>
            </a:r>
            <a:r>
              <a:rPr lang="en-US" altLang="zh-CN" sz="2600" kern="100" baseline="-25000" dirty="0">
                <a:latin typeface="Times New Roman"/>
                <a:ea typeface="华文细黑"/>
                <a:cs typeface="Courier New"/>
              </a:rPr>
              <a:t>1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λS</a:t>
            </a:r>
            <a:r>
              <a:rPr lang="en-US" altLang="zh-CN" sz="26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.</a:t>
            </a:r>
            <a:endParaRPr lang="zh-CN" altLang="zh-CN" sz="26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根据对称性，不妨设直线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l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：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y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600" i="1" kern="100" dirty="0" err="1">
                <a:latin typeface="Times New Roman"/>
                <a:ea typeface="华文细黑"/>
                <a:cs typeface="Courier New"/>
              </a:rPr>
              <a:t>kx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k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&gt;0).</a:t>
            </a:r>
            <a:endParaRPr lang="zh-CN" altLang="zh-CN" sz="26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点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M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a,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0)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N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a,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0)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到直线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l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的距离分别为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d</a:t>
            </a:r>
            <a:r>
              <a:rPr lang="en-US" altLang="zh-CN" sz="2600" kern="100" baseline="-25000" dirty="0">
                <a:latin typeface="Times New Roman"/>
                <a:ea typeface="华文细黑"/>
                <a:cs typeface="Courier New"/>
              </a:rPr>
              <a:t>1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d</a:t>
            </a:r>
            <a:r>
              <a:rPr lang="en-US" altLang="zh-CN" sz="26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zh-CN" altLang="zh-CN" sz="2600" kern="100" dirty="0" smtClean="0">
                <a:latin typeface="Times New Roman"/>
                <a:ea typeface="华文细黑"/>
                <a:cs typeface="Times New Roman"/>
              </a:rPr>
              <a:t>则</a:t>
            </a:r>
            <a:endParaRPr lang="zh-CN" altLang="zh-CN" sz="260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486628771"/>
              </p:ext>
            </p:extLst>
          </p:nvPr>
        </p:nvGraphicFramePr>
        <p:xfrm>
          <a:off x="221040" y="2942630"/>
          <a:ext cx="7443787" cy="1357312"/>
        </p:xfrm>
        <a:graphic>
          <a:graphicData uri="http://schemas.openxmlformats.org/presentationml/2006/ole">
            <p:oleObj spid="_x0000_s116798" name="文档" r:id="rId8" imgW="7443354" imgH="1357704" progId="Word.Document.12">
              <p:embed/>
            </p:oleObj>
          </a:graphicData>
        </a:graphic>
      </p:graphicFrame>
      <p:sp>
        <p:nvSpPr>
          <p:cNvPr id="9" name="矩形 8"/>
          <p:cNvSpPr/>
          <p:nvPr/>
        </p:nvSpPr>
        <p:spPr>
          <a:xfrm>
            <a:off x="99061" y="3907007"/>
            <a:ext cx="1822935" cy="61657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所以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d</a:t>
            </a:r>
            <a:r>
              <a:rPr lang="en-US" altLang="zh-CN" sz="2600" kern="100" baseline="-25000" dirty="0">
                <a:latin typeface="Times New Roman"/>
                <a:ea typeface="华文细黑"/>
                <a:cs typeface="Courier New"/>
              </a:rPr>
              <a:t>1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d</a:t>
            </a:r>
            <a:r>
              <a:rPr lang="en-US" altLang="zh-CN" sz="26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.</a:t>
            </a:r>
            <a:endParaRPr lang="zh-CN" altLang="zh-CN" sz="2600" kern="100" dirty="0">
              <a:effectLst/>
              <a:latin typeface="宋体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727357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/>
        </p:nvSpPr>
        <p:spPr>
          <a:xfrm>
            <a:off x="251520" y="123478"/>
            <a:ext cx="23391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2800" b="1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高考题型精练</a:t>
            </a:r>
            <a:endParaRPr lang="zh-CN" altLang="en-US" sz="2800" b="1" dirty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23" name="直接连接符 22"/>
          <p:cNvCxnSpPr/>
          <p:nvPr/>
        </p:nvCxnSpPr>
        <p:spPr>
          <a:xfrm>
            <a:off x="2604" y="699542"/>
            <a:ext cx="9144000" cy="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1386092082"/>
              </p:ext>
            </p:extLst>
          </p:nvPr>
        </p:nvGraphicFramePr>
        <p:xfrm>
          <a:off x="327025" y="1036722"/>
          <a:ext cx="8718550" cy="998537"/>
        </p:xfrm>
        <a:graphic>
          <a:graphicData uri="http://schemas.openxmlformats.org/presentationml/2006/ole">
            <p:oleObj spid="_x0000_s117835" name="文档" r:id="rId3" imgW="8726056" imgH="1002102" progId="Word.Document.12">
              <p:embed/>
            </p:oleObj>
          </a:graphicData>
        </a:graphic>
      </p:graphicFrame>
      <p:sp>
        <p:nvSpPr>
          <p:cNvPr id="24" name="任意多边形 23">
            <a:hlinkClick r:id="rId4" action="ppaction://hlinksldjump"/>
          </p:cNvPr>
          <p:cNvSpPr/>
          <p:nvPr/>
        </p:nvSpPr>
        <p:spPr>
          <a:xfrm>
            <a:off x="7117358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kern="1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1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25" name="任意多边形 24">
            <a:hlinkClick r:id="rId5" action="ppaction://hlinksldjump"/>
          </p:cNvPr>
          <p:cNvSpPr/>
          <p:nvPr/>
        </p:nvSpPr>
        <p:spPr>
          <a:xfrm>
            <a:off x="7600339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2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26" name="任意多边形 25">
            <a:hlinkClick r:id="rId6" action="ppaction://hlinksldjump"/>
          </p:cNvPr>
          <p:cNvSpPr/>
          <p:nvPr/>
        </p:nvSpPr>
        <p:spPr>
          <a:xfrm>
            <a:off x="8083320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3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28" name="任意多边形 27">
            <a:hlinkClick r:id="rId7" action="ppaction://hlinksldjump"/>
          </p:cNvPr>
          <p:cNvSpPr/>
          <p:nvPr/>
        </p:nvSpPr>
        <p:spPr>
          <a:xfrm>
            <a:off x="8566301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>
                <a:solidFill>
                  <a:srgbClr val="0000FF"/>
                </a:solidFill>
                <a:latin typeface="Broadway" pitchFamily="82" charset="0"/>
                <a:cs typeface="Times New Roman" pitchFamily="18" charset="0"/>
              </a:rPr>
              <a:t>4</a:t>
            </a:r>
            <a:endParaRPr lang="zh-CN" altLang="en-US" sz="2200" dirty="0">
              <a:solidFill>
                <a:srgbClr val="0000FF"/>
              </a:solidFill>
              <a:latin typeface="Broadway" pitchFamily="82" charset="0"/>
              <a:cs typeface="Times New Roman" pitchFamily="18" charset="0"/>
            </a:endParaRPr>
          </a:p>
        </p:txBody>
      </p:sp>
      <p:graphicFrame>
        <p:nvGraphicFramePr>
          <p:cNvPr id="11" name="对象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2010840479"/>
              </p:ext>
            </p:extLst>
          </p:nvPr>
        </p:nvGraphicFramePr>
        <p:xfrm>
          <a:off x="331148" y="1910393"/>
          <a:ext cx="8718550" cy="998537"/>
        </p:xfrm>
        <a:graphic>
          <a:graphicData uri="http://schemas.openxmlformats.org/presentationml/2006/ole">
            <p:oleObj spid="_x0000_s117836" name="文档" r:id="rId8" imgW="8726056" imgH="1002102" progId="Word.Document.12">
              <p:embed/>
            </p:oleObj>
          </a:graphicData>
        </a:graphic>
      </p:graphicFrame>
      <p:graphicFrame>
        <p:nvGraphicFramePr>
          <p:cNvPr id="12" name="对象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1909884259"/>
              </p:ext>
            </p:extLst>
          </p:nvPr>
        </p:nvGraphicFramePr>
        <p:xfrm>
          <a:off x="334963" y="2841858"/>
          <a:ext cx="8716962" cy="1219200"/>
        </p:xfrm>
        <a:graphic>
          <a:graphicData uri="http://schemas.openxmlformats.org/presentationml/2006/ole">
            <p:oleObj spid="_x0000_s117837" name="文档" r:id="rId9" imgW="8726056" imgH="1220278" progId="Word.Document.12">
              <p:embed/>
            </p:oleObj>
          </a:graphicData>
        </a:graphic>
      </p:graphicFrame>
      <p:graphicFrame>
        <p:nvGraphicFramePr>
          <p:cNvPr id="13" name="对象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4094349016"/>
              </p:ext>
            </p:extLst>
          </p:nvPr>
        </p:nvGraphicFramePr>
        <p:xfrm>
          <a:off x="338778" y="3800822"/>
          <a:ext cx="8716962" cy="1219200"/>
        </p:xfrm>
        <a:graphic>
          <a:graphicData uri="http://schemas.openxmlformats.org/presentationml/2006/ole">
            <p:oleObj spid="_x0000_s117838" name="文档" r:id="rId10" imgW="8726056" imgH="1218841" progId="Word.Document.12">
              <p:embed/>
            </p:oleObj>
          </a:graphicData>
        </a:graphic>
      </p:graphicFrame>
    </p:spTree>
    <p:extLst>
      <p:ext uri="{BB962C8B-B14F-4D97-AF65-F5344CB8AC3E}">
        <p14:creationId xmlns:p14="http://schemas.microsoft.com/office/powerpoint/2010/main" xmlns="" val="17365516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3603630178"/>
              </p:ext>
            </p:extLst>
          </p:nvPr>
        </p:nvGraphicFramePr>
        <p:xfrm>
          <a:off x="330075" y="339502"/>
          <a:ext cx="8634413" cy="1120775"/>
        </p:xfrm>
        <a:graphic>
          <a:graphicData uri="http://schemas.openxmlformats.org/presentationml/2006/ole">
            <p:oleObj spid="_x0000_s46189" name="文档" r:id="rId3" imgW="8640341" imgH="1118199" progId="Word.Document.12">
              <p:embed/>
            </p:oleObj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2300442353"/>
              </p:ext>
            </p:extLst>
          </p:nvPr>
        </p:nvGraphicFramePr>
        <p:xfrm>
          <a:off x="330075" y="1231677"/>
          <a:ext cx="8229600" cy="1219200"/>
        </p:xfrm>
        <a:graphic>
          <a:graphicData uri="http://schemas.openxmlformats.org/presentationml/2006/ole">
            <p:oleObj spid="_x0000_s46190" name="文档" r:id="rId4" imgW="8233646" imgH="1223627" progId="Word.Document.12">
              <p:embed/>
            </p:oleObj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3029935590"/>
              </p:ext>
            </p:extLst>
          </p:nvPr>
        </p:nvGraphicFramePr>
        <p:xfrm>
          <a:off x="330075" y="2176239"/>
          <a:ext cx="8229600" cy="2117725"/>
        </p:xfrm>
        <a:graphic>
          <a:graphicData uri="http://schemas.openxmlformats.org/presentationml/2006/ole">
            <p:oleObj spid="_x0000_s46191" name="文档" r:id="rId5" imgW="8233646" imgH="2125399" progId="Word.Document.12">
              <p:embed/>
            </p:oleObj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1090803529"/>
              </p:ext>
            </p:extLst>
          </p:nvPr>
        </p:nvGraphicFramePr>
        <p:xfrm>
          <a:off x="300290" y="3940249"/>
          <a:ext cx="8229600" cy="1066800"/>
        </p:xfrm>
        <a:graphic>
          <a:graphicData uri="http://schemas.openxmlformats.org/presentationml/2006/ole">
            <p:oleObj spid="_x0000_s46192" name="文档" r:id="rId6" imgW="8233646" imgH="1067926" progId="Word.Document.12">
              <p:embed/>
            </p:oleObj>
          </a:graphicData>
        </a:graphic>
      </p:graphicFrame>
    </p:spTree>
    <p:extLst>
      <p:ext uri="{BB962C8B-B14F-4D97-AF65-F5344CB8AC3E}">
        <p14:creationId xmlns:p14="http://schemas.microsoft.com/office/powerpoint/2010/main" xmlns="" val="36261257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/>
        </p:nvSpPr>
        <p:spPr>
          <a:xfrm>
            <a:off x="251520" y="123478"/>
            <a:ext cx="23391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2800" b="1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高考题型精练</a:t>
            </a:r>
            <a:endParaRPr lang="zh-CN" altLang="en-US" sz="2800" b="1" dirty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23" name="直接连接符 22"/>
          <p:cNvCxnSpPr/>
          <p:nvPr/>
        </p:nvCxnSpPr>
        <p:spPr>
          <a:xfrm>
            <a:off x="2604" y="699542"/>
            <a:ext cx="9144000" cy="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" name="矩形 3"/>
          <p:cNvSpPr/>
          <p:nvPr/>
        </p:nvSpPr>
        <p:spPr>
          <a:xfrm>
            <a:off x="335735" y="843558"/>
            <a:ext cx="8477117" cy="616579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由点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en-US" altLang="zh-CN" sz="2600" i="1" kern="100" dirty="0" err="1">
                <a:latin typeface="Times New Roman"/>
                <a:ea typeface="华文细黑"/>
                <a:cs typeface="Courier New"/>
              </a:rPr>
              <a:t>x</a:t>
            </a:r>
            <a:r>
              <a:rPr lang="en-US" altLang="zh-CN" sz="2600" i="1" kern="100" baseline="-25000" dirty="0" err="1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600" i="1" kern="100" dirty="0" err="1">
                <a:latin typeface="Times New Roman"/>
                <a:ea typeface="华文细黑"/>
                <a:cs typeface="Courier New"/>
              </a:rPr>
              <a:t>kx</a:t>
            </a:r>
            <a:r>
              <a:rPr lang="en-US" altLang="zh-CN" sz="2600" i="1" kern="100" baseline="-25000" dirty="0" err="1">
                <a:latin typeface="Times New Roman"/>
                <a:ea typeface="华文细黑"/>
                <a:cs typeface="Courier New"/>
              </a:rPr>
              <a:t>A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B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en-US" altLang="zh-CN" sz="2600" i="1" kern="100" dirty="0" err="1">
                <a:latin typeface="Times New Roman"/>
                <a:ea typeface="华文细黑"/>
                <a:cs typeface="Courier New"/>
              </a:rPr>
              <a:t>x</a:t>
            </a:r>
            <a:r>
              <a:rPr lang="en-US" altLang="zh-CN" sz="2600" i="1" kern="100" baseline="-25000" dirty="0" err="1">
                <a:latin typeface="Times New Roman"/>
                <a:ea typeface="华文细黑"/>
                <a:cs typeface="Courier New"/>
              </a:rPr>
              <a:t>B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600" i="1" kern="100" dirty="0" err="1">
                <a:latin typeface="Times New Roman"/>
                <a:ea typeface="华文细黑"/>
                <a:cs typeface="Courier New"/>
              </a:rPr>
              <a:t>kx</a:t>
            </a:r>
            <a:r>
              <a:rPr lang="en-US" altLang="zh-CN" sz="2600" i="1" kern="100" baseline="-25000" dirty="0" err="1">
                <a:latin typeface="Times New Roman"/>
                <a:ea typeface="华文细黑"/>
                <a:cs typeface="Courier New"/>
              </a:rPr>
              <a:t>B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分别在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en-US" altLang="zh-CN" sz="2600" kern="100" baseline="-25000" dirty="0">
                <a:latin typeface="Times New Roman"/>
                <a:ea typeface="华文细黑"/>
                <a:cs typeface="Courier New"/>
              </a:rPr>
              <a:t>1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en-US" altLang="zh-CN" sz="26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上，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22" name="任意多边形 21">
            <a:hlinkClick r:id="rId3" action="ppaction://hlinksldjump"/>
          </p:cNvPr>
          <p:cNvSpPr/>
          <p:nvPr/>
        </p:nvSpPr>
        <p:spPr>
          <a:xfrm>
            <a:off x="7117358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kern="1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1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24" name="任意多边形 23">
            <a:hlinkClick r:id="rId4" action="ppaction://hlinksldjump"/>
          </p:cNvPr>
          <p:cNvSpPr/>
          <p:nvPr/>
        </p:nvSpPr>
        <p:spPr>
          <a:xfrm>
            <a:off x="7600339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2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25" name="任意多边形 24">
            <a:hlinkClick r:id="rId5" action="ppaction://hlinksldjump"/>
          </p:cNvPr>
          <p:cNvSpPr/>
          <p:nvPr/>
        </p:nvSpPr>
        <p:spPr>
          <a:xfrm>
            <a:off x="8083320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3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26" name="任意多边形 25">
            <a:hlinkClick r:id="rId6" action="ppaction://hlinksldjump"/>
          </p:cNvPr>
          <p:cNvSpPr/>
          <p:nvPr/>
        </p:nvSpPr>
        <p:spPr>
          <a:xfrm>
            <a:off x="8566301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>
                <a:solidFill>
                  <a:srgbClr val="0000FF"/>
                </a:solidFill>
                <a:latin typeface="Broadway" pitchFamily="82" charset="0"/>
                <a:cs typeface="Times New Roman" pitchFamily="18" charset="0"/>
              </a:rPr>
              <a:t>4</a:t>
            </a:r>
            <a:endParaRPr lang="zh-CN" altLang="en-US" sz="2200" dirty="0">
              <a:solidFill>
                <a:srgbClr val="0000FF"/>
              </a:solidFill>
              <a:latin typeface="Broadway" pitchFamily="82" charset="0"/>
              <a:cs typeface="Times New Roman" pitchFamily="18" charset="0"/>
            </a:endParaRP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2133335614"/>
              </p:ext>
            </p:extLst>
          </p:nvPr>
        </p:nvGraphicFramePr>
        <p:xfrm>
          <a:off x="422438" y="1707654"/>
          <a:ext cx="6088063" cy="1068387"/>
        </p:xfrm>
        <a:graphic>
          <a:graphicData uri="http://schemas.openxmlformats.org/presentationml/2006/ole">
            <p:oleObj spid="_x0000_s118873" name="文档" r:id="rId7" imgW="6087694" imgH="1067926" progId="Word.Document.12">
              <p:embed/>
            </p:oleObj>
          </a:graphicData>
        </a:graphic>
      </p:graphicFrame>
      <p:graphicFrame>
        <p:nvGraphicFramePr>
          <p:cNvPr id="13" name="对象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1595758558"/>
              </p:ext>
            </p:extLst>
          </p:nvPr>
        </p:nvGraphicFramePr>
        <p:xfrm>
          <a:off x="432688" y="2641030"/>
          <a:ext cx="6088063" cy="1081087"/>
        </p:xfrm>
        <a:graphic>
          <a:graphicData uri="http://schemas.openxmlformats.org/presentationml/2006/ole">
            <p:oleObj spid="_x0000_s118874" name="文档" r:id="rId8" imgW="6087694" imgH="1088470" progId="Word.Document.12">
              <p:embed/>
            </p:oleObj>
          </a:graphicData>
        </a:graphic>
      </p:graphicFrame>
      <p:graphicFrame>
        <p:nvGraphicFramePr>
          <p:cNvPr id="14" name="对象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3986221685"/>
              </p:ext>
            </p:extLst>
          </p:nvPr>
        </p:nvGraphicFramePr>
        <p:xfrm>
          <a:off x="423798" y="3579862"/>
          <a:ext cx="6089650" cy="1082675"/>
        </p:xfrm>
        <a:graphic>
          <a:graphicData uri="http://schemas.openxmlformats.org/presentationml/2006/ole">
            <p:oleObj spid="_x0000_s118875" name="文档" r:id="rId9" imgW="6087694" imgH="1090272" progId="Word.Document.12">
              <p:embed/>
            </p:oleObj>
          </a:graphicData>
        </a:graphic>
      </p:graphicFrame>
      <p:graphicFrame>
        <p:nvGraphicFramePr>
          <p:cNvPr id="15" name="对象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1700056864"/>
              </p:ext>
            </p:extLst>
          </p:nvPr>
        </p:nvGraphicFramePr>
        <p:xfrm>
          <a:off x="405061" y="4117826"/>
          <a:ext cx="6089650" cy="1166812"/>
        </p:xfrm>
        <a:graphic>
          <a:graphicData uri="http://schemas.openxmlformats.org/presentationml/2006/ole">
            <p:oleObj spid="_x0000_s118876" name="文档" r:id="rId10" imgW="6087694" imgH="1172087" progId="Word.Document.12">
              <p:embed/>
            </p:oleObj>
          </a:graphicData>
        </a:graphic>
      </p:graphicFrame>
    </p:spTree>
    <p:extLst>
      <p:ext uri="{BB962C8B-B14F-4D97-AF65-F5344CB8AC3E}">
        <p14:creationId xmlns:p14="http://schemas.microsoft.com/office/powerpoint/2010/main" xmlns="" val="14208590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/>
        </p:nvSpPr>
        <p:spPr>
          <a:xfrm>
            <a:off x="251520" y="123478"/>
            <a:ext cx="23391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2800" b="1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高考题型精练</a:t>
            </a:r>
            <a:endParaRPr lang="zh-CN" altLang="en-US" sz="2800" b="1" dirty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23" name="直接连接符 22"/>
          <p:cNvCxnSpPr/>
          <p:nvPr/>
        </p:nvCxnSpPr>
        <p:spPr>
          <a:xfrm>
            <a:off x="2604" y="699542"/>
            <a:ext cx="9144000" cy="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1275287219"/>
              </p:ext>
            </p:extLst>
          </p:nvPr>
        </p:nvGraphicFramePr>
        <p:xfrm>
          <a:off x="300668" y="840130"/>
          <a:ext cx="8763000" cy="1165225"/>
        </p:xfrm>
        <a:graphic>
          <a:graphicData uri="http://schemas.openxmlformats.org/presentationml/2006/ole">
            <p:oleObj spid="_x0000_s119905" name="文档" r:id="rId3" imgW="8773596" imgH="1168879" progId="Word.Document.12">
              <p:embed/>
            </p:oleObj>
          </a:graphicData>
        </a:graphic>
      </p:graphicFrame>
      <p:sp>
        <p:nvSpPr>
          <p:cNvPr id="29" name="任意多边形 28">
            <a:hlinkClick r:id="rId4" action="ppaction://hlinksldjump"/>
          </p:cNvPr>
          <p:cNvSpPr/>
          <p:nvPr/>
        </p:nvSpPr>
        <p:spPr>
          <a:xfrm>
            <a:off x="7117358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kern="1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1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30" name="任意多边形 29">
            <a:hlinkClick r:id="rId5" action="ppaction://hlinksldjump"/>
          </p:cNvPr>
          <p:cNvSpPr/>
          <p:nvPr/>
        </p:nvSpPr>
        <p:spPr>
          <a:xfrm>
            <a:off x="7600339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2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31" name="任意多边形 30">
            <a:hlinkClick r:id="rId6" action="ppaction://hlinksldjump"/>
          </p:cNvPr>
          <p:cNvSpPr/>
          <p:nvPr/>
        </p:nvSpPr>
        <p:spPr>
          <a:xfrm>
            <a:off x="8083320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3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32" name="任意多边形 31">
            <a:hlinkClick r:id="rId7" action="ppaction://hlinksldjump"/>
          </p:cNvPr>
          <p:cNvSpPr/>
          <p:nvPr/>
        </p:nvSpPr>
        <p:spPr>
          <a:xfrm>
            <a:off x="8566301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>
                <a:solidFill>
                  <a:srgbClr val="0000FF"/>
                </a:solidFill>
                <a:latin typeface="Broadway" pitchFamily="82" charset="0"/>
                <a:cs typeface="Times New Roman" pitchFamily="18" charset="0"/>
              </a:rPr>
              <a:t>4</a:t>
            </a:r>
            <a:endParaRPr lang="zh-CN" altLang="en-US" sz="2200" dirty="0">
              <a:solidFill>
                <a:srgbClr val="0000FF"/>
              </a:solidFill>
              <a:latin typeface="Broadway" pitchFamily="82" charset="0"/>
              <a:cs typeface="Times New Roman" pitchFamily="18" charset="0"/>
            </a:endParaRPr>
          </a:p>
        </p:txBody>
      </p:sp>
      <p:graphicFrame>
        <p:nvGraphicFramePr>
          <p:cNvPr id="12" name="对象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3963454429"/>
              </p:ext>
            </p:extLst>
          </p:nvPr>
        </p:nvGraphicFramePr>
        <p:xfrm>
          <a:off x="5148064" y="916439"/>
          <a:ext cx="2774950" cy="1158875"/>
        </p:xfrm>
        <a:graphic>
          <a:graphicData uri="http://schemas.openxmlformats.org/presentationml/2006/ole">
            <p:oleObj spid="_x0000_s119906" name="文档" r:id="rId8" imgW="2779947" imgH="1159967" progId="Word.Document.12">
              <p:embed/>
            </p:oleObj>
          </a:graphicData>
        </a:graphic>
      </p:graphicFrame>
      <p:graphicFrame>
        <p:nvGraphicFramePr>
          <p:cNvPr id="13" name="对象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4188146372"/>
              </p:ext>
            </p:extLst>
          </p:nvPr>
        </p:nvGraphicFramePr>
        <p:xfrm>
          <a:off x="280978" y="1616978"/>
          <a:ext cx="8763000" cy="1165225"/>
        </p:xfrm>
        <a:graphic>
          <a:graphicData uri="http://schemas.openxmlformats.org/presentationml/2006/ole">
            <p:oleObj spid="_x0000_s119907" name="文档" r:id="rId9" imgW="8773596" imgH="1168879" progId="Word.Document.12">
              <p:embed/>
            </p:oleObj>
          </a:graphicData>
        </a:graphic>
      </p:graphicFrame>
      <p:graphicFrame>
        <p:nvGraphicFramePr>
          <p:cNvPr id="14" name="对象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3496323874"/>
              </p:ext>
            </p:extLst>
          </p:nvPr>
        </p:nvGraphicFramePr>
        <p:xfrm>
          <a:off x="266700" y="2568322"/>
          <a:ext cx="8763000" cy="830263"/>
        </p:xfrm>
        <a:graphic>
          <a:graphicData uri="http://schemas.openxmlformats.org/presentationml/2006/ole">
            <p:oleObj spid="_x0000_s119908" name="文档" r:id="rId10" imgW="8773596" imgH="829214" progId="Word.Document.12">
              <p:embed/>
            </p:oleObj>
          </a:graphicData>
        </a:graphic>
      </p:graphicFrame>
      <p:sp>
        <p:nvSpPr>
          <p:cNvPr id="3" name="矩形 2"/>
          <p:cNvSpPr/>
          <p:nvPr/>
        </p:nvSpPr>
        <p:spPr>
          <a:xfrm>
            <a:off x="187132" y="3072378"/>
            <a:ext cx="2217274" cy="61657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使得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S</a:t>
            </a:r>
            <a:r>
              <a:rPr lang="en-US" altLang="zh-CN" sz="2600" kern="100" baseline="-25000" dirty="0">
                <a:latin typeface="Times New Roman"/>
                <a:ea typeface="华文细黑"/>
                <a:cs typeface="Courier New"/>
              </a:rPr>
              <a:t>1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λS</a:t>
            </a:r>
            <a:r>
              <a:rPr lang="en-US" altLang="zh-CN" sz="26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；</a:t>
            </a:r>
            <a:endParaRPr lang="zh-CN" altLang="zh-CN" sz="260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17" name="对象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3221191762"/>
              </p:ext>
            </p:extLst>
          </p:nvPr>
        </p:nvGraphicFramePr>
        <p:xfrm>
          <a:off x="266700" y="3792458"/>
          <a:ext cx="8763000" cy="823913"/>
        </p:xfrm>
        <a:graphic>
          <a:graphicData uri="http://schemas.openxmlformats.org/presentationml/2006/ole">
            <p:oleObj spid="_x0000_s119909" name="文档" r:id="rId11" imgW="8773596" imgH="827417" progId="Word.Document.12">
              <p:embed/>
            </p:oleObj>
          </a:graphicData>
        </a:graphic>
      </p:graphicFrame>
      <p:sp>
        <p:nvSpPr>
          <p:cNvPr id="9" name="矩形 8"/>
          <p:cNvSpPr/>
          <p:nvPr/>
        </p:nvSpPr>
        <p:spPr>
          <a:xfrm>
            <a:off x="179512" y="4355043"/>
            <a:ext cx="1967205" cy="61657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使得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S</a:t>
            </a:r>
            <a:r>
              <a:rPr lang="en-US" altLang="zh-CN" sz="2600" kern="100" baseline="-25000" dirty="0">
                <a:latin typeface="Times New Roman"/>
                <a:ea typeface="华文细黑"/>
                <a:cs typeface="Courier New"/>
              </a:rPr>
              <a:t>1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λS</a:t>
            </a:r>
            <a:r>
              <a:rPr lang="en-US" altLang="zh-CN" sz="26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.</a:t>
            </a:r>
            <a:endParaRPr lang="zh-CN" altLang="zh-CN" sz="2600" kern="100" dirty="0">
              <a:effectLst/>
              <a:latin typeface="宋体"/>
              <a:cs typeface="Courier New"/>
            </a:endParaRPr>
          </a:p>
        </p:txBody>
      </p:sp>
      <p:pic>
        <p:nvPicPr>
          <p:cNvPr id="21" name="图片 20">
            <a:hlinkClick r:id="rId12" action="ppaction://hlinksldjump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319320" y="4451578"/>
            <a:ext cx="762896" cy="656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1115792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222750" y="771550"/>
            <a:ext cx="8647507" cy="361656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600" b="1" kern="100" dirty="0">
                <a:solidFill>
                  <a:srgbClr val="0066FF"/>
                </a:solidFill>
                <a:latin typeface="Times New Roman"/>
                <a:ea typeface="微软雅黑"/>
                <a:cs typeface="Times New Roman"/>
              </a:rPr>
              <a:t>点评　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(1)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定点问题的求解策略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把直线或曲线方程中的变量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x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y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当作常数看待，把方程一端化为零，既然直线或曲线过定点，那么这个方程就要对任意参数都成立，这时参数的系数就要全部等于零，这样就得到一个关于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x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y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的方程组，这个方程组的解所确定的点就是直线或曲线所过的定点．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3826074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4512</TotalTime>
  <Words>2105</Words>
  <Application>Microsoft Office PowerPoint</Application>
  <PresentationFormat>全屏显示(16:9)</PresentationFormat>
  <Paragraphs>363</Paragraphs>
  <Slides>81</Slides>
  <Notes>0</Notes>
  <HiddenSlides>0</HiddenSlides>
  <MMClips>0</MMClips>
  <ScaleCrop>false</ScaleCrop>
  <HeadingPairs>
    <vt:vector size="6" baseType="variant"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81</vt:i4>
      </vt:variant>
    </vt:vector>
  </HeadingPairs>
  <TitlesOfParts>
    <vt:vector size="84" baseType="lpstr">
      <vt:lpstr>Office 主题</vt:lpstr>
      <vt:lpstr>文档</vt:lpstr>
      <vt:lpstr>Equation</vt:lpstr>
      <vt:lpstr>幻灯片 1</vt:lpstr>
      <vt:lpstr>幻灯片 2</vt:lpstr>
      <vt:lpstr>幻灯片 3</vt:lpstr>
      <vt:lpstr>幻灯片 4</vt:lpstr>
      <vt:lpstr>幻灯片 5</vt:lpstr>
      <vt:lpstr>幻灯片 6</vt:lpstr>
      <vt:lpstr>幻灯片 7</vt:lpstr>
      <vt:lpstr>幻灯片 8</vt:lpstr>
      <vt:lpstr>幻灯片 9</vt:lpstr>
      <vt:lpstr>幻灯片 10</vt:lpstr>
      <vt:lpstr>幻灯片 11</vt:lpstr>
      <vt:lpstr>幻灯片 12</vt:lpstr>
      <vt:lpstr>幻灯片 13</vt:lpstr>
      <vt:lpstr>幻灯片 14</vt:lpstr>
      <vt:lpstr>幻灯片 15</vt:lpstr>
      <vt:lpstr>幻灯片 16</vt:lpstr>
      <vt:lpstr>幻灯片 17</vt:lpstr>
      <vt:lpstr>幻灯片 18</vt:lpstr>
      <vt:lpstr>幻灯片 19</vt:lpstr>
      <vt:lpstr>幻灯片 20</vt:lpstr>
      <vt:lpstr>幻灯片 21</vt:lpstr>
      <vt:lpstr>幻灯片 22</vt:lpstr>
      <vt:lpstr>幻灯片 23</vt:lpstr>
      <vt:lpstr>幻灯片 24</vt:lpstr>
      <vt:lpstr>幻灯片 25</vt:lpstr>
      <vt:lpstr>幻灯片 26</vt:lpstr>
      <vt:lpstr>幻灯片 27</vt:lpstr>
      <vt:lpstr>幻灯片 28</vt:lpstr>
      <vt:lpstr>幻灯片 29</vt:lpstr>
      <vt:lpstr>幻灯片 30</vt:lpstr>
      <vt:lpstr>幻灯片 31</vt:lpstr>
      <vt:lpstr>幻灯片 32</vt:lpstr>
      <vt:lpstr>幻灯片 33</vt:lpstr>
      <vt:lpstr>幻灯片 34</vt:lpstr>
      <vt:lpstr>幻灯片 35</vt:lpstr>
      <vt:lpstr>幻灯片 36</vt:lpstr>
      <vt:lpstr>幻灯片 37</vt:lpstr>
      <vt:lpstr>幻灯片 38</vt:lpstr>
      <vt:lpstr>幻灯片 39</vt:lpstr>
      <vt:lpstr>幻灯片 40</vt:lpstr>
      <vt:lpstr>幻灯片 41</vt:lpstr>
      <vt:lpstr>幻灯片 42</vt:lpstr>
      <vt:lpstr>幻灯片 43</vt:lpstr>
      <vt:lpstr>幻灯片 44</vt:lpstr>
      <vt:lpstr>幻灯片 45</vt:lpstr>
      <vt:lpstr>幻灯片 46</vt:lpstr>
      <vt:lpstr>幻灯片 47</vt:lpstr>
      <vt:lpstr>幻灯片 48</vt:lpstr>
      <vt:lpstr>幻灯片 49</vt:lpstr>
      <vt:lpstr>幻灯片 50</vt:lpstr>
      <vt:lpstr>幻灯片 51</vt:lpstr>
      <vt:lpstr>幻灯片 52</vt:lpstr>
      <vt:lpstr>幻灯片 53</vt:lpstr>
      <vt:lpstr>幻灯片 54</vt:lpstr>
      <vt:lpstr>幻灯片 55</vt:lpstr>
      <vt:lpstr>幻灯片 56</vt:lpstr>
      <vt:lpstr>幻灯片 57</vt:lpstr>
      <vt:lpstr>幻灯片 58</vt:lpstr>
      <vt:lpstr>幻灯片 59</vt:lpstr>
      <vt:lpstr>幻灯片 60</vt:lpstr>
      <vt:lpstr>幻灯片 61</vt:lpstr>
      <vt:lpstr>幻灯片 62</vt:lpstr>
      <vt:lpstr>幻灯片 63</vt:lpstr>
      <vt:lpstr>幻灯片 64</vt:lpstr>
      <vt:lpstr>幻灯片 65</vt:lpstr>
      <vt:lpstr>幻灯片 66</vt:lpstr>
      <vt:lpstr>幻灯片 67</vt:lpstr>
      <vt:lpstr>幻灯片 68</vt:lpstr>
      <vt:lpstr>幻灯片 69</vt:lpstr>
      <vt:lpstr>幻灯片 70</vt:lpstr>
      <vt:lpstr>幻灯片 71</vt:lpstr>
      <vt:lpstr>幻灯片 72</vt:lpstr>
      <vt:lpstr>幻灯片 73</vt:lpstr>
      <vt:lpstr>幻灯片 74</vt:lpstr>
      <vt:lpstr>幻灯片 75</vt:lpstr>
      <vt:lpstr>幻灯片 76</vt:lpstr>
      <vt:lpstr>幻灯片 77</vt:lpstr>
      <vt:lpstr>幻灯片 78</vt:lpstr>
      <vt:lpstr>幻灯片 79</vt:lpstr>
      <vt:lpstr>幻灯片 80</vt:lpstr>
      <vt:lpstr>幻灯片 81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XKW</cp:lastModifiedBy>
  <cp:revision>665</cp:revision>
  <dcterms:modified xsi:type="dcterms:W3CDTF">2016-03-03T01:06:27Z</dcterms:modified>
</cp:coreProperties>
</file>